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1" r:id="rId2"/>
    <p:sldId id="290" r:id="rId3"/>
    <p:sldId id="28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434BB-B71D-E703-C8A0-6ECD5B39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19" y="353961"/>
            <a:ext cx="9613863" cy="109134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Обучающийся с ОВЗ</a:t>
            </a:r>
            <a:r>
              <a:rPr lang="en-US" sz="4800" b="1" dirty="0"/>
              <a:t>/ </a:t>
            </a:r>
            <a:r>
              <a:rPr lang="ru-RU" sz="4800" b="1" dirty="0"/>
              <a:t>инвалид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0D4C66-B402-00B1-2B56-508921DF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618" y="2336873"/>
            <a:ext cx="4700059" cy="49259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обучающимся с ОВЗ осуществляется ПМПК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0DF1D9-5BF6-3F59-6CCF-FC0594083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735" y="2829464"/>
            <a:ext cx="5461387" cy="3106723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с ограниченными возможностями здоровья, в соответствии с п. 16 ч. 1 ст. 2 Федерального закона от 29.12.2012 №273-ФЗ «Об образовании в Российской Федерации», является физическое лицо, имеющее недостатки в физическом и (или) психологическом развитии, подтвержденные психолого-медико-педагогической комиссией и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препятствующие получению образования без создания специальных условий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077C85-980B-96B9-1F0F-66A23CB8F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3" y="2664444"/>
            <a:ext cx="5393425" cy="978408"/>
          </a:xfrm>
        </p:spPr>
        <p:txBody>
          <a:bodyPr>
            <a:noAutofit/>
          </a:bodyPr>
          <a:lstStyle/>
          <a:p>
            <a:pPr algn="ctr"/>
            <a:r>
              <a:rPr lang="ru-RU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лица инвалидом осуществляется федеральным учреждением медико-социальной экспертизы.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246175-5452-EE63-0E3B-8EC3699C8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642852"/>
            <a:ext cx="6322574" cy="303816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«инвалид» содержится в статье 1 Федерального закона от 24.11.1995 №181-ФЗ «О социальной защите инвалидов в Российской Федерации».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лицо, которое имеет нарушение здоровья со стойким расстройством функций организма, обусловленное заболеваниями, последствиями травм или дефектами.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5EFFEB1A-0F6F-627A-F31A-AB3F217CDF7C}"/>
              </a:ext>
            </a:extLst>
          </p:cNvPr>
          <p:cNvSpPr/>
          <p:nvPr/>
        </p:nvSpPr>
        <p:spPr>
          <a:xfrm>
            <a:off x="2544015" y="125924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183FE1D2-DA66-E7B5-FFC6-514038328130}"/>
              </a:ext>
            </a:extLst>
          </p:cNvPr>
          <p:cNvSpPr/>
          <p:nvPr/>
        </p:nvSpPr>
        <p:spPr>
          <a:xfrm>
            <a:off x="7806203" y="1251106"/>
            <a:ext cx="484632" cy="14133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58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F30CB-ABD3-AB43-5E48-7CBB6B317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3" y="2336873"/>
            <a:ext cx="11459498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ограниченными возможностями здоровья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условий.</a:t>
            </a:r>
          </a:p>
          <a:p>
            <a:pPr marL="0" indent="0">
              <a:buNone/>
            </a:pP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</a:t>
            </a:r>
          </a:p>
        </p:txBody>
      </p:sp>
    </p:spTree>
    <p:extLst>
      <p:ext uri="{BB962C8B-B14F-4D97-AF65-F5344CB8AC3E}">
        <p14:creationId xmlns:p14="http://schemas.microsoft.com/office/powerpoint/2010/main" val="270670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Категории обучающихся с ограниченными возможностями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49" y="2078966"/>
            <a:ext cx="11783683" cy="4580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/>
              <a:t>- с нарушениями слуха (глухие, слабослышащие, позднооглохшие);</a:t>
            </a:r>
          </a:p>
          <a:p>
            <a:pPr marL="0" indent="0">
              <a:buNone/>
            </a:pPr>
            <a:r>
              <a:rPr lang="ru-RU" sz="2800" b="1" dirty="0"/>
              <a:t>- с нарушениями зрения (слепые, слабовидящие);</a:t>
            </a:r>
          </a:p>
          <a:p>
            <a:pPr marL="0" indent="0">
              <a:buNone/>
            </a:pPr>
            <a:r>
              <a:rPr lang="ru-RU" sz="2800" b="1" dirty="0"/>
              <a:t>- с тяжелыми нарушениями речи;</a:t>
            </a:r>
          </a:p>
          <a:p>
            <a:pPr marL="0" indent="0">
              <a:buNone/>
            </a:pPr>
            <a:r>
              <a:rPr lang="ru-RU" sz="2800" b="1" dirty="0"/>
              <a:t>- с нарушениями опорно-двигательного аппарата;</a:t>
            </a:r>
          </a:p>
          <a:p>
            <a:pPr marL="0" indent="0">
              <a:buNone/>
            </a:pPr>
            <a:r>
              <a:rPr lang="ru-RU" sz="2800" b="1" dirty="0"/>
              <a:t>- с задержкой психического развития; </a:t>
            </a:r>
          </a:p>
          <a:p>
            <a:pPr marL="0" indent="0">
              <a:buNone/>
            </a:pPr>
            <a:r>
              <a:rPr lang="ru-RU" sz="2800" b="1" dirty="0"/>
              <a:t>- с умственной отсталостью (подразделена по степени выраженности сниженного интеллекта и ограничения психических функций на четыре степени: легкую (дебильность), умеренную (не сильно выраженная </a:t>
            </a:r>
            <a:r>
              <a:rPr lang="ru-RU" sz="2800" b="1" dirty="0" err="1"/>
              <a:t>имбецильность</a:t>
            </a:r>
            <a:r>
              <a:rPr lang="ru-RU" sz="2800" b="1" dirty="0"/>
              <a:t>), тяжелую (выраженная </a:t>
            </a:r>
            <a:r>
              <a:rPr lang="ru-RU" sz="2800" b="1" dirty="0" err="1"/>
              <a:t>имбецильность</a:t>
            </a:r>
            <a:r>
              <a:rPr lang="ru-RU" sz="2800" b="1" dirty="0"/>
              <a:t>) и глубокую (</a:t>
            </a:r>
            <a:r>
              <a:rPr lang="ru-RU" sz="2800" b="1" dirty="0" err="1"/>
              <a:t>идиотия</a:t>
            </a:r>
            <a:r>
              <a:rPr lang="ru-RU" sz="2800" b="1" dirty="0"/>
              <a:t>);</a:t>
            </a:r>
          </a:p>
          <a:p>
            <a:pPr>
              <a:buFontTx/>
              <a:buChar char="-"/>
            </a:pPr>
            <a:r>
              <a:rPr lang="ru-RU" sz="2800" b="1" dirty="0"/>
              <a:t>с расстройством аутистического спектра;</a:t>
            </a:r>
          </a:p>
          <a:p>
            <a:pPr>
              <a:buFontTx/>
              <a:buChar char="-"/>
            </a:pPr>
            <a:r>
              <a:rPr lang="ru-RU" sz="2800" b="1" dirty="0"/>
              <a:t>со сложными дефектами.</a:t>
            </a:r>
          </a:p>
        </p:txBody>
      </p:sp>
    </p:spTree>
    <p:extLst>
      <p:ext uri="{BB962C8B-B14F-4D97-AF65-F5344CB8AC3E}">
        <p14:creationId xmlns:p14="http://schemas.microsoft.com/office/powerpoint/2010/main" val="97551554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1316</TotalTime>
  <Words>280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Берлин</vt:lpstr>
      <vt:lpstr>Обучающийся с ОВЗ/ инвалид</vt:lpstr>
      <vt:lpstr>Презентация PowerPoint</vt:lpstr>
      <vt:lpstr>Категории обучающихся с ограниченными возможностями здоровья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Алан Дзигоев</dc:creator>
  <cp:lastModifiedBy>user</cp:lastModifiedBy>
  <cp:revision>31</cp:revision>
  <dcterms:created xsi:type="dcterms:W3CDTF">2024-01-17T13:50:04Z</dcterms:created>
  <dcterms:modified xsi:type="dcterms:W3CDTF">2024-04-08T10:57:07Z</dcterms:modified>
</cp:coreProperties>
</file>