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62"/>
  </p:notesMasterIdLst>
  <p:sldIdLst>
    <p:sldId id="294" r:id="rId2"/>
    <p:sldId id="367" r:id="rId3"/>
    <p:sldId id="407" r:id="rId4"/>
    <p:sldId id="408" r:id="rId5"/>
    <p:sldId id="398" r:id="rId6"/>
    <p:sldId id="399" r:id="rId7"/>
    <p:sldId id="400" r:id="rId8"/>
    <p:sldId id="402" r:id="rId9"/>
    <p:sldId id="403" r:id="rId10"/>
    <p:sldId id="404" r:id="rId11"/>
    <p:sldId id="405" r:id="rId12"/>
    <p:sldId id="406" r:id="rId13"/>
    <p:sldId id="266" r:id="rId14"/>
    <p:sldId id="373" r:id="rId15"/>
    <p:sldId id="257" r:id="rId16"/>
    <p:sldId id="267" r:id="rId17"/>
    <p:sldId id="375" r:id="rId18"/>
    <p:sldId id="268" r:id="rId19"/>
    <p:sldId id="269" r:id="rId20"/>
    <p:sldId id="293" r:id="rId21"/>
    <p:sldId id="322" r:id="rId22"/>
    <p:sldId id="401" r:id="rId23"/>
    <p:sldId id="274" r:id="rId24"/>
    <p:sldId id="309" r:id="rId25"/>
    <p:sldId id="379" r:id="rId26"/>
    <p:sldId id="289" r:id="rId27"/>
    <p:sldId id="292" r:id="rId28"/>
    <p:sldId id="393" r:id="rId29"/>
    <p:sldId id="394" r:id="rId30"/>
    <p:sldId id="295" r:id="rId31"/>
    <p:sldId id="296" r:id="rId32"/>
    <p:sldId id="395" r:id="rId33"/>
    <p:sldId id="297" r:id="rId34"/>
    <p:sldId id="290" r:id="rId35"/>
    <p:sldId id="298" r:id="rId36"/>
    <p:sldId id="276" r:id="rId37"/>
    <p:sldId id="277" r:id="rId38"/>
    <p:sldId id="280" r:id="rId39"/>
    <p:sldId id="285" r:id="rId40"/>
    <p:sldId id="287" r:id="rId41"/>
    <p:sldId id="410" r:id="rId42"/>
    <p:sldId id="392" r:id="rId43"/>
    <p:sldId id="278" r:id="rId44"/>
    <p:sldId id="286" r:id="rId45"/>
    <p:sldId id="291" r:id="rId46"/>
    <p:sldId id="283" r:id="rId47"/>
    <p:sldId id="288" r:id="rId48"/>
    <p:sldId id="380" r:id="rId49"/>
    <p:sldId id="385" r:id="rId50"/>
    <p:sldId id="389" r:id="rId51"/>
    <p:sldId id="279" r:id="rId52"/>
    <p:sldId id="396" r:id="rId53"/>
    <p:sldId id="281" r:id="rId54"/>
    <p:sldId id="397" r:id="rId55"/>
    <p:sldId id="270" r:id="rId56"/>
    <p:sldId id="275" r:id="rId57"/>
    <p:sldId id="383" r:id="rId58"/>
    <p:sldId id="409" r:id="rId59"/>
    <p:sldId id="384" r:id="rId60"/>
    <p:sldId id="391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82CE49-FB5D-4C1A-A440-7D022A59919F}" type="datetimeFigureOut">
              <a:rPr lang="ru-RU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3505BF-858D-449E-8763-190B30E46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114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3505BF-858D-449E-8763-190B30E46F8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63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E2C46-7761-4768-9800-46787A8BB55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13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337DFF-8FDC-4560-8893-C41A9C4E7344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EFA42-12F8-4FFD-951A-A93704116C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6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39129A-8ED6-4AA2-8D6D-B0FD214C8667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BD469-F33F-41DE-88B8-2B30D86E6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58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39129A-8ED6-4AA2-8D6D-B0FD214C8667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BD469-F33F-41DE-88B8-2B30D86E6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367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39129A-8ED6-4AA2-8D6D-B0FD214C8667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BD469-F33F-41DE-88B8-2B30D86E6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0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39129A-8ED6-4AA2-8D6D-B0FD214C8667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BD469-F33F-41DE-88B8-2B30D86E6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7342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39129A-8ED6-4AA2-8D6D-B0FD214C8667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BD469-F33F-41DE-88B8-2B30D86E6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84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AA39BF-BE58-468B-9A9D-2F65B554BF79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6CA5CD-07AB-481B-BB31-7E7E0F9B2E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880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ABAFAA-FAC2-4FFA-BCCB-2128CC606424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19E5-3F8E-4BEC-84C6-3ABB0D6124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7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6400" y="41148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65101-E7E4-F5A6-9445-A3D0C989EB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FDE1AF-11DA-EC57-D6D4-9266228EE2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3FFB3-A6B6-45BE-B659-5D96FB41C93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547847C4-0E21-5D28-1E2B-2E4E48286A4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0175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DE855-E315-EC46-F2B0-0F00F217F06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2A503-C508-1376-77C1-ADB5D3C6749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48724-49B1-4C38-B434-A70189ED2A7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7E9E85DA-7CE7-250A-0620-33C32CB97DC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5863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7828359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971234"/>
            <a:ext cx="1202248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7828359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609600"/>
            <a:ext cx="1202248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753228"/>
            <a:ext cx="721872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2336873"/>
            <a:ext cx="2302526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3022674"/>
            <a:ext cx="2287277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2336873"/>
            <a:ext cx="229743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3022674"/>
            <a:ext cx="229743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2336873"/>
            <a:ext cx="230251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3022674"/>
            <a:ext cx="2302519" cy="291351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2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72D046-4214-45D0-9E56-0FF9C0C7F779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9737A-2F61-4423-9C3E-8052EC2E8E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12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66516C-0F8F-4E51-A73F-1A8357B285E8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8070F1-A3CC-45A4-B0A7-517F8D13AB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10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3B597-FC6B-42A8-BC3F-BCD34500574C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B2260-CE39-443C-917A-ABC8E4FB12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62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440661-EC08-470B-A9F3-578A6A78570E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FC646-86B8-4335-AABA-A3ED09D70D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3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24FDB5-D99C-4F0C-903B-1D1F8F586572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35617-55D9-4ED7-9A0B-86C34C4823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747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5DA46-8C7E-44AF-A9D6-B5B196542275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AD3FD-F4AB-44F2-8CE6-7BDCD1F1D2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3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1259F-21C0-407D-A6F9-7D17E28F8D6B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917BC6-F63D-466E-997C-37696B4287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85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9CE5FF-ECD3-411A-8873-EA1BED66291B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EF7EC2-15A2-435D-A931-3F5D60AE78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38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39129A-8ED6-4AA2-8D6D-B0FD214C8667}" type="datetimeFigureOut">
              <a:rPr lang="ru-RU" smtClean="0"/>
              <a:pPr>
                <a:defRPr/>
              </a:pPr>
              <a:t>08.04.2024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D0BD469-F33F-41DE-88B8-2B30D86E6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3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052736"/>
            <a:ext cx="61926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Понятие о синдроме раннего детского аутизма (РДА) и </a:t>
            </a:r>
            <a:br>
              <a:rPr kumimoji="0" lang="ru-RU" sz="44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ru-RU" sz="4400" b="1" i="0" u="none" strike="noStrike" kern="0" cap="all" spc="0" normalizeH="0" baseline="0" noProof="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расстройствах аутистического спектра (рас)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40239D0-04F5-BA4C-3F94-5A122BA03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548680"/>
            <a:ext cx="820891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2D9202-8DA2-0A01-250D-3F34A6EE2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0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6AD1DC-3F87-DAA6-A04F-FAAC975FF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55" b="13501"/>
          <a:stretch/>
        </p:blipFill>
        <p:spPr>
          <a:xfrm>
            <a:off x="0" y="2537520"/>
            <a:ext cx="9166166" cy="4320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C2388-2FB2-9C2D-2472-F4BD2816740F}"/>
              </a:ext>
            </a:extLst>
          </p:cNvPr>
          <p:cNvSpPr txBox="1"/>
          <p:nvPr/>
        </p:nvSpPr>
        <p:spPr>
          <a:xfrm>
            <a:off x="107504" y="127699"/>
            <a:ext cx="8928992" cy="230832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Отсутствие реакции на близких людей;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Недостаточная или неадекватная реакция на внешние раздражители;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Отношение к еде: уже в младенчестве можно заметить избирательное отношение к разным видам пищи. Острое неприятие цвета, формы, вкуса определенного вида продукта – тревожный признак.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Низкая потребность в общении с людьми, в том числе – родственниками и сверстниками.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Речь используется минимально либо вообще ребенок не разговаривает.</a:t>
            </a:r>
          </a:p>
        </p:txBody>
      </p:sp>
    </p:spTree>
    <p:extLst>
      <p:ext uri="{BB962C8B-B14F-4D97-AF65-F5344CB8AC3E}">
        <p14:creationId xmlns:p14="http://schemas.microsoft.com/office/powerpoint/2010/main" val="404466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2C29733-0B1F-163D-6442-1CAE70C4F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/>
              <a:t>Историческая справка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674A5E0-BCF0-143F-28D3-1484261EA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6561776" cy="475523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dirty="0"/>
              <a:t>конец 70-х годов - комплексная помощь детям с РДА </a:t>
            </a:r>
          </a:p>
          <a:p>
            <a:pPr eaLnBrk="1" hangingPunct="1"/>
            <a:r>
              <a:rPr lang="ru-RU" altLang="ru-RU" sz="2400" dirty="0"/>
              <a:t>первые исследователи аутизма в России: В. М. Башина, К.С. Лебединская, В.В. Лебединский, О.С. Никольская, С.С. Мнухин, С.А Морозов, Т.И. Морозова, С. С. Морозова.</a:t>
            </a:r>
          </a:p>
          <a:p>
            <a:pPr eaLnBrk="1" hangingPunct="1"/>
            <a:r>
              <a:rPr lang="ru-RU" altLang="ru-RU" sz="2400" dirty="0"/>
              <a:t> Центра помощи аутичным детям «Добро», г. Москва ( Сергей Александрович Морозов, Татьяна Ивановна Морозова, Светлана Сергеевна Морозова).</a:t>
            </a:r>
          </a:p>
          <a:p>
            <a:pPr eaLnBrk="1" hangingPunct="1"/>
            <a:endParaRPr lang="ru-RU" alt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20040"/>
            <a:ext cx="6580584" cy="4571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История</a:t>
            </a:r>
          </a:p>
        </p:txBody>
      </p:sp>
      <p:sp>
        <p:nvSpPr>
          <p:cNvPr id="10243" name="Содержимое 3"/>
          <p:cNvSpPr>
            <a:spLocks noGrp="1"/>
          </p:cNvSpPr>
          <p:nvPr>
            <p:ph idx="1"/>
          </p:nvPr>
        </p:nvSpPr>
        <p:spPr>
          <a:xfrm>
            <a:off x="251520" y="620688"/>
            <a:ext cx="7588696" cy="6048672"/>
          </a:xfrm>
        </p:spPr>
        <p:txBody>
          <a:bodyPr>
            <a:normAutofit fontScale="92500"/>
          </a:bodyPr>
          <a:lstStyle/>
          <a:p>
            <a:pPr eaLnBrk="1" hangingPunct="1"/>
            <a:endParaRPr lang="ru-RU" dirty="0"/>
          </a:p>
          <a:p>
            <a:pPr eaLnBrk="1" hangingPunct="1">
              <a:buNone/>
            </a:pPr>
            <a:r>
              <a:rPr lang="ru-RU" dirty="0"/>
              <a:t>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1943 году американский ученый Лео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Каннер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сделал первое описание аутизма у детей. В результате, нарушения в личностно-эмоциональной сфере детей и подростков  получили название – синдром раннего детского аутизма, синдром РДА, «синдром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Каннера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4 группы детского аутизма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отрешенность от происходящего.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Отвержение окружающей среды.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Захваченность аутистическими интересами.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при взаимодействии с окружающей средой.</a:t>
            </a:r>
          </a:p>
          <a:p>
            <a:pPr eaLnBrk="1" hangingPunct="1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5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932245C-B5DC-EAB8-1D06-69DBD56B5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1066800"/>
          </a:xfrm>
        </p:spPr>
        <p:txBody>
          <a:bodyPr/>
          <a:lstStyle/>
          <a:p>
            <a:pPr algn="ctr" eaLnBrk="1" hangingPunct="1"/>
            <a:r>
              <a:rPr lang="ru-RU" altLang="ru-RU" sz="4000" b="1"/>
              <a:t>Аутизм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F1BCE1B-80BA-3E61-B010-AC8B071AA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6707088" cy="497125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ru-RU" sz="2000" b="1" dirty="0"/>
              <a:t>Autos – </a:t>
            </a:r>
            <a:r>
              <a:rPr lang="ru-RU" altLang="ru-RU" sz="2000" b="1" dirty="0"/>
              <a:t>(с греч. яз.) сам;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/>
              <a:t>1912 год – Э. </a:t>
            </a:r>
            <a:r>
              <a:rPr lang="ru-RU" altLang="ru-RU" sz="2000" b="1" dirty="0" err="1"/>
              <a:t>Блейлер</a:t>
            </a:r>
            <a:r>
              <a:rPr lang="ru-RU" altLang="ru-RU" sz="2000" b="1" dirty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/>
              <a:t>1943 год - Л. </a:t>
            </a:r>
            <a:r>
              <a:rPr lang="ru-RU" altLang="ru-RU" sz="2000" b="1" dirty="0" err="1"/>
              <a:t>Каннер</a:t>
            </a:r>
            <a:r>
              <a:rPr lang="ru-RU" altLang="ru-RU" sz="2000" b="1" dirty="0"/>
              <a:t> «синдром РДА», «синдром </a:t>
            </a:r>
            <a:r>
              <a:rPr lang="ru-RU" altLang="ru-RU" sz="2000" b="1" dirty="0" err="1"/>
              <a:t>экстримального</a:t>
            </a:r>
            <a:r>
              <a:rPr lang="ru-RU" altLang="ru-RU" sz="2000" b="1" dirty="0"/>
              <a:t> одиночества»;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/>
              <a:t>1944 год – Г. Аспергер «аутистическая психопатия»;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/>
              <a:t>Аутизм – состояние психики, характеризующееся замкнутостью, отсутствием потребности в общении, с предпочтением своего внутреннего мира контактам с окружающими;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/>
              <a:t>Аутизм – это </a:t>
            </a:r>
            <a:r>
              <a:rPr lang="ru-RU" altLang="ru-RU" sz="2000" b="1" i="1" dirty="0"/>
              <a:t>болезненная форма психологической самоизоляции; </a:t>
            </a:r>
            <a:r>
              <a:rPr lang="ru-RU" altLang="ru-RU" sz="2000" b="1" dirty="0"/>
              <a:t>уход от внешнего мира в автономный мир внутренних переживаний.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b="1" dirty="0"/>
              <a:t>F</a:t>
            </a:r>
            <a:r>
              <a:rPr lang="ru-RU" altLang="ru-RU" sz="2000" b="1" dirty="0"/>
              <a:t>  84.0 – РДА	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7DD7B11-FA21-4BBD-6453-A90C7F51E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457200"/>
            <a:ext cx="6048672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500" b="1" dirty="0"/>
              <a:t>Синдром раннего детского аутизма (РДА)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56E2206-B958-2E58-D611-E63591220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524000"/>
            <a:ext cx="6408712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Ранний детский аутизм (РДА)</a:t>
            </a:r>
            <a:r>
              <a:rPr lang="ru-RU" altLang="ru-RU" sz="2000" b="1" dirty="0"/>
              <a:t> – это отклонение в психическом развитии ребёнка, главным проявлением которого является нарушение общения ребёнка с окружающим миром.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РДА – 4 место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dirty="0"/>
              <a:t>(ЗПР; умственная отсталость, эпилепсия, ДЦП);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 встречается во всех странах мира.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На 10 тысяч детей - 4 - 5 детей с РДА.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Среди мальчиков РДА  встречается гораздо чаще, чем у девочек, в 3 – 4 раза.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Дети с синдромом РДА встречаются чаще, чем глухие и слепые дети.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Российской статистики по распространённости аутизма не существует (до 2016 года).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217581"/>
            <a:ext cx="6984776" cy="105117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i="1" dirty="0"/>
              <a:t>Возможные факторы возникновения аутизма</a:t>
            </a:r>
            <a:br>
              <a:rPr lang="ru-RU" i="1" dirty="0"/>
            </a:br>
            <a:br>
              <a:rPr lang="ru-RU" i="1" dirty="0"/>
            </a:br>
            <a:endParaRPr lang="ru-RU" i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9950" y="1472250"/>
            <a:ext cx="7949480" cy="5145435"/>
          </a:xfrm>
        </p:spPr>
        <p:txBody>
          <a:bodyPr>
            <a:normAutofit fontScale="92500" lnSpcReduction="10000"/>
          </a:bodyPr>
          <a:lstStyle/>
          <a:p>
            <a:r>
              <a:rPr 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большинства детей с РАС обнаруживаются признаки органического поражения ЦНС, которое произошло в период внутриутробного развития или в процессе родов.</a:t>
            </a:r>
          </a:p>
          <a:p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Аутизм может быть наследственной аномалией и передаваться на генном уровне.</a:t>
            </a:r>
          </a:p>
          <a:p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Гормональные и иммунные нарушения, отравления солями тяжелых металлов или недостатка цинка в организме.</a:t>
            </a:r>
          </a:p>
          <a:p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Возможно проявление болезни могут спровоцировать детские вакцины. Однако, подтверждения этому нет.</a:t>
            </a:r>
          </a:p>
          <a:p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Отношения в семье, окружение, условия проживания, затянувшаяся депрессия.</a:t>
            </a:r>
          </a:p>
          <a:p>
            <a:pPr marL="274320" indent="-274320">
              <a:buNone/>
              <a:defRPr/>
            </a:pPr>
            <a:endParaRPr lang="ru-RU" dirty="0"/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7254160" y="-215090"/>
            <a:ext cx="1602937" cy="208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098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9250DAC-D901-69E2-2CE1-3993852F5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/>
              <a:t>Этиология РДА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7FFD830-759F-7FD8-99F4-916E1BDD5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6707088" cy="461121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Патогенетические механизмы детского аутизма остаются недостаточно ясными;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аутизм как самостоятельная  аномалия развития конституционального генеза (Л. </a:t>
            </a:r>
            <a:r>
              <a:rPr lang="ru-RU" altLang="ru-RU" sz="2400" b="1" dirty="0" err="1"/>
              <a:t>Каннер</a:t>
            </a:r>
            <a:r>
              <a:rPr lang="ru-RU" altLang="ru-RU" sz="2400" b="1" dirty="0"/>
              <a:t>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психогенная природа аутизма (</a:t>
            </a:r>
            <a:r>
              <a:rPr lang="en-US" altLang="ru-RU" sz="2400" b="1" dirty="0"/>
              <a:t>B</a:t>
            </a:r>
            <a:r>
              <a:rPr lang="ru-RU" altLang="ru-RU" sz="2400" b="1" dirty="0"/>
              <a:t>. </a:t>
            </a:r>
            <a:r>
              <a:rPr lang="en-US" altLang="ru-RU" sz="2400" b="1" dirty="0" err="1"/>
              <a:t>Bittelheim</a:t>
            </a:r>
            <a:r>
              <a:rPr lang="ru-RU" altLang="ru-RU" sz="2400" b="1" dirty="0"/>
              <a:t>, результат психической травматизации).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аутизм как шизофреническое состояние (В.М. Башина, К.С. Лебединская, С.В. Немировская);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аутизм как  органическая патология мозга (С.С. Мнухин, Д.Н. Исаев );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dirty="0"/>
              <a:t> примерно 30 патогенных факторов РДА;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106847"/>
            <a:ext cx="8435280" cy="1268759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Аутизм может диагностировать </a:t>
            </a:r>
            <a:br>
              <a:rPr lang="ru-RU" dirty="0"/>
            </a:br>
            <a:r>
              <a:rPr lang="ru-RU" dirty="0"/>
              <a:t>только психиатр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457200" y="2276475"/>
            <a:ext cx="7239000" cy="41798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dirty="0"/>
          </a:p>
          <a:p>
            <a:pPr eaLnBrk="1" hangingPunct="1">
              <a:buFont typeface="Wingdings 2" pitchFamily="18" charset="2"/>
              <a:buNone/>
            </a:pPr>
            <a:r>
              <a:rPr lang="ru-RU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3253" y="1412776"/>
            <a:ext cx="6392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определили 3 признака, по которым определяется наличие аутизма у детей.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социального взаимодействия.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трудностей в общении с окружающими людьми, нарушение коммуникации.</a:t>
            </a:r>
          </a:p>
          <a:p>
            <a:pPr marL="342900" indent="-342900" eaLnBrk="1" hangingPunct="1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 поведении 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5461" y="829700"/>
            <a:ext cx="2761478" cy="281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rot="10800000" flipV="1">
            <a:off x="457200" y="4250763"/>
            <a:ext cx="670708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ru-RU" sz="3200" b="1" i="1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Book"/>
              </a:rPr>
              <a:t>Не существует «типичного аутиста».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lang="ru-RU" sz="3200" b="1" i="1" u="sng" kern="0" dirty="0">
                <a:solidFill>
                  <a:srgbClr val="7030A0"/>
                </a:solidFill>
                <a:latin typeface="Franklin Gothic Book"/>
              </a:rPr>
              <a:t>Н</a:t>
            </a:r>
            <a:r>
              <a:rPr kumimoji="0" lang="ru-RU" sz="3200" b="1" i="1" u="sng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Book"/>
              </a:rPr>
              <a:t>аблюдается</a:t>
            </a:r>
            <a:r>
              <a:rPr kumimoji="0" lang="ru-RU" sz="3200" b="1" i="1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ranklin Gothic Book"/>
              </a:rPr>
              <a:t> множество различных проявлений аутизма, от легких до тяжелых.</a:t>
            </a:r>
            <a:endParaRPr kumimoji="0" lang="ru-RU" sz="1800" b="1" i="1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5"/>
          <p:cNvSpPr>
            <a:spLocks noGrp="1"/>
          </p:cNvSpPr>
          <p:nvPr>
            <p:ph idx="1"/>
          </p:nvPr>
        </p:nvSpPr>
        <p:spPr>
          <a:xfrm>
            <a:off x="179512" y="476672"/>
            <a:ext cx="7344816" cy="5979691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dirty="0"/>
              <a:t>	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Аутизм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психическое заболевание, для которого свойственно нарушение способностей у ребенка к познанию окружающего мира и общества, проявляющееся в специфических расстройствах умственной деятельности – нарушении деятельности эмоциональной сферы с сохранением интеллектуальной составляющей мышления.</a:t>
            </a: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Схожие состояния, при которых отмечаются более мягкие признаки и симптомы, относят к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расстройствам аутистического спектра.</a:t>
            </a:r>
          </a:p>
          <a:p>
            <a:pPr>
              <a:buFont typeface="Wingdings 2" pitchFamily="18" charset="2"/>
              <a:buNone/>
            </a:pPr>
            <a:endParaRPr lang="ru-RU" dirty="0"/>
          </a:p>
        </p:txBody>
      </p:sp>
      <p:pic>
        <p:nvPicPr>
          <p:cNvPr id="4" name="Рисунок 3" descr="http://primamed.if.ua/news/0127/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13457" r="2899" b="9159"/>
          <a:stretch/>
        </p:blipFill>
        <p:spPr bwMode="auto">
          <a:xfrm>
            <a:off x="1259632" y="4820322"/>
            <a:ext cx="468052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6347714" cy="1320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/>
              <a:t>Основные симптомы аутизма у детей</a:t>
            </a:r>
          </a:p>
        </p:txBody>
      </p:sp>
      <p:sp>
        <p:nvSpPr>
          <p:cNvPr id="32772" name="Содержимое 4"/>
          <p:cNvSpPr>
            <a:spLocks noGrp="1"/>
          </p:cNvSpPr>
          <p:nvPr>
            <p:ph sz="half" idx="2"/>
          </p:nvPr>
        </p:nvSpPr>
        <p:spPr>
          <a:xfrm>
            <a:off x="323528" y="1628800"/>
            <a:ext cx="7375847" cy="4663123"/>
          </a:xfrm>
        </p:spPr>
        <p:txBody>
          <a:bodyPr>
            <a:noAutofit/>
          </a:bodyPr>
          <a:lstStyle/>
          <a:p>
            <a:pPr marL="292100" lvl="1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Аутичный ребёнок не фиксирует взгляда на лице другого человека, не выносит прямого зрительного контакта «глаза в глаза».</a:t>
            </a:r>
          </a:p>
          <a:p>
            <a:pPr marL="292100" lvl="1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Ребенок не может передать свои эмоции, чувства, требования и просьбы.</a:t>
            </a:r>
          </a:p>
          <a:p>
            <a:pPr marL="0" lvl="1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3. Ребенок не может правильно реагировать</a:t>
            </a:r>
          </a:p>
          <a:p>
            <a:pPr marL="400050" lvl="2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различные звуки.</a:t>
            </a:r>
          </a:p>
          <a:p>
            <a:pPr marL="0" lvl="1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Отсутствует интерес к еде.</a:t>
            </a:r>
          </a:p>
          <a:p>
            <a:pPr marL="0" lvl="1" indent="0"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5. Имеется привычка ходить на носках.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6. Становится видна задержка психического развития ребенка.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48264" y="3140968"/>
            <a:ext cx="2107062" cy="297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320040"/>
            <a:ext cx="6822948" cy="15663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i="1" dirty="0"/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48264" y="188640"/>
            <a:ext cx="1931175" cy="230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893819"/>
            <a:ext cx="7596336" cy="5760640"/>
          </a:xfrm>
        </p:spPr>
        <p:txBody>
          <a:bodyPr>
            <a:normAutofit fontScale="92500"/>
          </a:bodyPr>
          <a:lstStyle/>
          <a:p>
            <a:pPr marL="274320" lvl="1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ru-RU" sz="2000" dirty="0">
                <a:solidFill>
                  <a:schemeClr val="tx1"/>
                </a:solidFill>
              </a:rPr>
              <a:t>	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7. Малыш не плачет, если родители уходят куда-нибудь, не пытается улыбнуться им.</a:t>
            </a:r>
          </a:p>
          <a:p>
            <a:pPr marL="274320" lvl="1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8. Может не реагировать на вопросы и действия родителей и знакомых, не узнает тех, кто бывает</a:t>
            </a:r>
          </a:p>
          <a:p>
            <a:pPr marL="274320" lvl="1" indent="-27432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 ним каждый день.</a:t>
            </a:r>
          </a:p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9. Проявляет неспособность слушать говорящего с ним человека и понимать обращенную к нему речь. 10. Отношение к моментам дискомфорта (например, нарушения режима питания) парадоксальное; либо вообще их не переносит, либо безразличен к ним.</a:t>
            </a:r>
          </a:p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11. К ласке ребёнок с аутизмом относится необычно: равнодушно (терпит её) или даже неприязненно.</a:t>
            </a:r>
          </a:p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12. Они не любят каких-либо изменений (в режиме дня, в окружающей обстановке, в еде).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42E6CE-E8DC-152B-FC4E-5D69F572E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3"/>
            <a:ext cx="676875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58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EE5029C-B687-DE1E-8B02-7CEC928FF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5698976" cy="990600"/>
          </a:xfrm>
        </p:spPr>
        <p:txBody>
          <a:bodyPr/>
          <a:lstStyle/>
          <a:p>
            <a:pPr algn="ctr" eaLnBrk="1" hangingPunct="1"/>
            <a:r>
              <a:rPr lang="ru-RU" altLang="ru-RU" b="1" dirty="0"/>
              <a:t>Главные признаки РДА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0539762B-F480-34D8-2B1D-2B5D97A53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6491064" cy="512784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ru-RU" altLang="ru-RU" sz="3200" b="1" dirty="0"/>
              <a:t>Аутизм ( уход в себя)</a:t>
            </a:r>
          </a:p>
          <a:p>
            <a:pPr eaLnBrk="1" hangingPunct="1"/>
            <a:r>
              <a:rPr lang="ru-RU" altLang="ru-RU" sz="3200" b="1" dirty="0"/>
              <a:t>Эмоциональная холодность</a:t>
            </a:r>
          </a:p>
          <a:p>
            <a:pPr eaLnBrk="1" hangingPunct="1"/>
            <a:r>
              <a:rPr lang="ru-RU" altLang="ru-RU" sz="3200" b="1" dirty="0" err="1"/>
              <a:t>Аутостимуляции</a:t>
            </a:r>
            <a:endParaRPr lang="ru-RU" altLang="ru-RU" sz="3200" b="1" dirty="0"/>
          </a:p>
          <a:p>
            <a:pPr eaLnBrk="1" hangingPunct="1"/>
            <a:r>
              <a:rPr lang="ru-RU" altLang="ru-RU" sz="3200" b="1" dirty="0"/>
              <a:t>Стереотипии</a:t>
            </a:r>
          </a:p>
          <a:p>
            <a:pPr eaLnBrk="1" hangingPunct="1"/>
            <a:r>
              <a:rPr lang="ru-RU" altLang="ru-RU" sz="3200" b="1" dirty="0" err="1"/>
              <a:t>Гиперсензитивность</a:t>
            </a:r>
            <a:endParaRPr lang="ru-RU" altLang="ru-RU" sz="3200" b="1" dirty="0"/>
          </a:p>
          <a:p>
            <a:pPr eaLnBrk="1" hangingPunct="1"/>
            <a:r>
              <a:rPr lang="ru-RU" altLang="ru-RU" sz="3200" b="1" dirty="0" err="1"/>
              <a:t>Мутизм</a:t>
            </a:r>
            <a:r>
              <a:rPr lang="ru-RU" altLang="ru-RU" sz="3200" b="1" dirty="0"/>
              <a:t> ( </a:t>
            </a:r>
            <a:r>
              <a:rPr lang="ru-RU" altLang="ru-RU" sz="3200" b="1" dirty="0" err="1"/>
              <a:t>псевдомутизм</a:t>
            </a:r>
            <a:r>
              <a:rPr lang="ru-RU" altLang="ru-RU" sz="3200" b="1" dirty="0"/>
              <a:t>, эхолалии)</a:t>
            </a:r>
          </a:p>
          <a:p>
            <a:pPr eaLnBrk="1" hangingPunct="1"/>
            <a:r>
              <a:rPr lang="ru-RU" altLang="ru-RU" sz="3200" b="1" dirty="0"/>
              <a:t>Нарушение коммуникации</a:t>
            </a:r>
          </a:p>
          <a:p>
            <a:pPr eaLnBrk="1" hangingPunct="1"/>
            <a:r>
              <a:rPr lang="ru-RU" altLang="ru-RU" sz="3200" b="1" dirty="0"/>
              <a:t>Консервативность</a:t>
            </a:r>
          </a:p>
          <a:p>
            <a:pPr eaLnBrk="1" hangingPunct="1"/>
            <a:r>
              <a:rPr lang="ru-RU" altLang="ru-RU" sz="3200" b="1" dirty="0"/>
              <a:t>Страхи, агрессия, аутоагрессия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2"/>
          <p:cNvSpPr>
            <a:spLocks noGrp="1"/>
          </p:cNvSpPr>
          <p:nvPr>
            <p:ph idx="1"/>
          </p:nvPr>
        </p:nvSpPr>
        <p:spPr>
          <a:xfrm>
            <a:off x="107504" y="404664"/>
            <a:ext cx="7416824" cy="605169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детей-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аутистов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ярко проявляются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стереотипии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многократное повторение одних и тех же движений и действий – от самых простых (раскачивание, потряхивание руками) до сложных ритуалов; обнюхивание и облизывание иногда совершенно не подходящих для этого предметов и т. д.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717032"/>
            <a:ext cx="4680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аутизмом любят переливать воду, играть с сыпучими материалами, но, играя, в песочнице, не лепят куличи, а просто пересыпают песок.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ацикливается на одном занятии аутис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68279"/>
            <a:ext cx="3707904" cy="282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5" y="4221088"/>
            <a:ext cx="346827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5536" y="836712"/>
            <a:ext cx="74168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статистике, у детей-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чаще всего бывают проблемы с желудочно-кишечным трактом. Поэтому им показана строгая диета. Молочный белок – </a:t>
            </a:r>
            <a:r>
              <a:rPr lang="ru-RU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козеин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белок зерновых –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глютен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вызвать «наркотическое» пристрастие у ребенка-аутиста и должны быть устранены из его рациона  питания</a:t>
            </a:r>
            <a:r>
              <a:rPr lang="ru-RU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131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46C0BA5-2768-A767-0276-442E7B27C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260648"/>
            <a:ext cx="6347713" cy="5760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Аутизм и контактность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9D6CB16-5357-BD5E-EB50-F1C898DE6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1" y="908720"/>
            <a:ext cx="7056784" cy="518728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800" b="1" i="1" dirty="0">
                <a:solidFill>
                  <a:schemeClr val="accent2">
                    <a:lumMod val="75000"/>
                  </a:schemeClr>
                </a:solidFill>
              </a:rPr>
              <a:t>попытки контакта с другими детьми: похожи на обследование неодушевлённого предмета, куклы (не смотря в глаза, трогает лицо, волосы, сыпет песок на голову);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i="1" dirty="0">
                <a:solidFill>
                  <a:schemeClr val="accent2">
                    <a:lumMod val="75000"/>
                  </a:schemeClr>
                </a:solidFill>
              </a:rPr>
              <a:t>странные контакты,  </a:t>
            </a:r>
            <a:r>
              <a:rPr lang="ru-RU" altLang="ru-RU" sz="1800" b="1" i="1" dirty="0" err="1">
                <a:solidFill>
                  <a:schemeClr val="accent2">
                    <a:lumMod val="75000"/>
                  </a:schemeClr>
                </a:solidFill>
              </a:rPr>
              <a:t>роботообразные</a:t>
            </a:r>
            <a:r>
              <a:rPr lang="ru-RU" altLang="ru-RU" sz="1800" b="1" i="1" dirty="0">
                <a:solidFill>
                  <a:schemeClr val="accent2">
                    <a:lumMod val="75000"/>
                  </a:schemeClr>
                </a:solidFill>
              </a:rPr>
              <a:t> (неожиданные импульсивные объятья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i="1" dirty="0">
                <a:solidFill>
                  <a:schemeClr val="accent2">
                    <a:lumMod val="75000"/>
                  </a:schemeClr>
                </a:solidFill>
              </a:rPr>
              <a:t>часто похожи на агрессию; длительно наблюдает за другими детьми, но при подводе к ним боится, сопротивляется, закрывает лицо руками, пытается убежать;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i="1" dirty="0">
                <a:solidFill>
                  <a:schemeClr val="accent2">
                    <a:lumMod val="75000"/>
                  </a:schemeClr>
                </a:solidFill>
              </a:rPr>
              <a:t>избирательный  контакт (с родными и чужими)-охотнее контакт с более младшими;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i="1" dirty="0">
                <a:solidFill>
                  <a:schemeClr val="accent2">
                    <a:lumMod val="75000"/>
                  </a:schemeClr>
                </a:solidFill>
              </a:rPr>
              <a:t>отгороженность от окружающего в целом: не тянется к игрушкам, интересным  предметам; не реагирует мимикой; долго смотрит на блик солнца; ищет угол комнаты, отгороженное место, за шторой;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i="1" dirty="0">
                <a:solidFill>
                  <a:schemeClr val="accent2">
                    <a:lumMod val="75000"/>
                  </a:schemeClr>
                </a:solidFill>
              </a:rPr>
              <a:t>отсутствие любознательности и активности: не пытается достать, взять какой-нибудь предмет; нет жеста, взгляда, означающего «что это такое?»; с живыми обращается как с куклами;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C2F7C76-D94F-0BB1-F132-09E37FF5B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188640"/>
            <a:ext cx="6347713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dirty="0"/>
              <a:t>Эмоции при РДА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EB88EC8-6F20-5293-3413-91F0D82C4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2"/>
            <a:ext cx="6840760" cy="583264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нарушены адекватные эмоциональные связи с людьми (как будто никого не замечает вокруг)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не откликается на вопрос, ничего не спрашивает, ни о чём не просит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избегает взгляда в глаза другого человека, даже матери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тревога и напряжённость (при настойчивой попытке вовлечь ребёнка во взаимодействие)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 тревога, агрессия, самоагрессия на попытку разрушить его стереотипы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</a:rPr>
              <a:t>гиперсензитивность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</a:rPr>
              <a:t>суперчувствительность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даже + реакции и переживания могут перейти в --; общий тревожный фон настроения;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многочисленные страхи людей, вещей (вешалка, зонт, мех), шума бытовых приборов(пылесоса, бритвы, фена, вентилятора, кофемолки), яркого локального цвета (свечи, люстры, фонарика);страх болезни и смерти; страх явлений природы (облака, шум деревьев, дождь, снег);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немотивированные колебания настроения от смеха до слёзной истерики;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</a:rPr>
              <a:t>недетскость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 мимики и взгляда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выраженная эмоциональная незрелость;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легко пресыщаются даже приятными впечатлениями; не может ждать обещанного; в ситуации выбора - ребенок беспомощен (её предлагать - бесполезно)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необходимо время для переживания впечатления или восприятия информации;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</a:rPr>
              <a:t>ребенок очень чувствителен к интонации, чуток к эмоциональному состоянию близкого человека – реагирует сопереживанием, усилением страхов и агрессивным поведением;</a:t>
            </a: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C009C43-8804-69C2-B8BB-EA5276F808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332656"/>
            <a:ext cx="6347713" cy="648072"/>
          </a:xfrm>
        </p:spPr>
        <p:txBody>
          <a:bodyPr/>
          <a:lstStyle/>
          <a:p>
            <a:pPr eaLnBrk="1" hangingPunct="1"/>
            <a:r>
              <a:rPr lang="ru-RU" altLang="ru-RU" dirty="0"/>
              <a:t>Сенсорика 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29DF419-7A6E-A5B6-CA97-1767BF2E7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7344816" cy="511527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400" b="1" u="sng" dirty="0">
                <a:solidFill>
                  <a:schemeClr val="accent2">
                    <a:lumMod val="75000"/>
                  </a:schemeClr>
                </a:solidFill>
              </a:rPr>
              <a:t>Зрительное восприятие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</a:rPr>
              <a:t>смотрит «сквозь» окружающие объекты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</a:rPr>
              <a:t>сосредотачивает взгляд на солнечном пятне, узоре на обоях, листьях (но не на указанном объекте)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</a:rPr>
              <a:t>привлекают движущиеся предметы (колесики, мелькающие страницы книг, волчки)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</a:rPr>
              <a:t>поиска одних и тех же зрительных ощущений (подолгу смотрит на лампу, огонь, свечу, облака)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</a:rPr>
              <a:t>выраженная </a:t>
            </a:r>
            <a:r>
              <a:rPr lang="ru-RU" alt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гиперсензитивность</a:t>
            </a:r>
            <a:r>
              <a:rPr lang="ru-RU" altLang="ru-RU" sz="2400" b="1" i="1" dirty="0">
                <a:solidFill>
                  <a:schemeClr val="accent2">
                    <a:lumMod val="75000"/>
                  </a:schemeClr>
                </a:solidFill>
              </a:rPr>
              <a:t> иногда способствует иллюзорным расстройствам (пугаются сосиску, приняв ее за червяка, яркого пояса, приняв его за змею;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2CA07C5-27EC-8258-C295-9B3BB733ED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188640"/>
            <a:ext cx="6347713" cy="72008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dirty="0"/>
              <a:t>Сенсорика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88181D1-1AAE-376E-EB05-72DCE9E9A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2"/>
            <a:ext cx="7272808" cy="583264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u="sng" dirty="0">
                <a:solidFill>
                  <a:schemeClr val="accent2">
                    <a:lumMod val="75000"/>
                  </a:schemeClr>
                </a:solidFill>
              </a:rPr>
              <a:t>Слуховое восприятие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как глухие не реагируют на новый звук, шум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есть реакция страха на звуки бытовых приборов, шум в водопроводных трубах, жужжание комара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нет реагирования на громкие обращения и отвечают только на тихие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стремлением к самораздражению (шуршание целлофаном, раскачивание скрипящих створок шкафа и др.)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любовь к музыке; под звуки музыки можно уложить спать, умыть, переодеть, накормить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хороший музыкальный слух: хорошо поют, ведут мелодию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песни часто вводятся в поведенческие стереотипии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поет аутист только для себя и никогда не поет по просьбе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некоторые дети при звуках музыки закрывают уши, громко кричат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1324A1-8D19-B8C5-9F3F-9F333892B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45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153783B-C12C-1E67-FD40-D29F781AF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188640"/>
            <a:ext cx="6347713" cy="5733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Сенсорика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2FE50E4-5A12-2222-EA18-9A76B3EEBB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762000"/>
            <a:ext cx="7056784" cy="59073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u="sng" dirty="0">
                <a:solidFill>
                  <a:schemeClr val="accent2">
                    <a:lumMod val="75000"/>
                  </a:schemeClr>
                </a:solidFill>
              </a:rPr>
              <a:t>Тактильное восприятие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искаженная тактильная чувствительность (или нечувствительны, или чрезмерно чувствительны к мокрому, холодному, сухому, горячему, острому)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не любят когда до них дотрагиваются (во время причесывания, при стрижке волос, ногтей)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часто неприятна одежда и обувь (стремятся раздеться, бегать голыми)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получают удовольствие от разрывания тканей, бумаги, пересыпания сыпучих материалов)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часто изменено вкусовое восприятие (не переносят многих блюд, стойко привержены к одному-двум блюдам); могут есть, грызть несъедобное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атавистический способ обследования окружающего с помощью облизывания, обнюхивания, ощупывания)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иногда снижена или повышена болевая чувствительность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72775AB-9698-76AE-C4B5-2E9B08069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116632"/>
            <a:ext cx="6347713" cy="645368"/>
          </a:xfrm>
        </p:spPr>
        <p:txBody>
          <a:bodyPr/>
          <a:lstStyle/>
          <a:p>
            <a:pPr eaLnBrk="1" hangingPunct="1"/>
            <a:r>
              <a:rPr lang="ru-RU" altLang="ru-RU" dirty="0"/>
              <a:t>Моторика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592F219-2661-25B5-59AF-DAC96F697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762000"/>
            <a:ext cx="6984776" cy="53340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вычурность позы, движений, мимики, ходьба на цыпочках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движения часто лишены детской пластичности, неуклюжи, угловаты, замедленны, плохо координированы; напоминают «деревянную </a:t>
            </a:r>
            <a:r>
              <a:rPr lang="ru-RU" alt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марионеточность</a:t>
            </a: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»;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медлительность движений сочетается с импульсивностью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ранний </a:t>
            </a:r>
            <a:r>
              <a:rPr lang="ru-RU" altLang="ru-RU" sz="2000" b="1" i="1" dirty="0" err="1">
                <a:solidFill>
                  <a:schemeClr val="accent2">
                    <a:lumMod val="75000"/>
                  </a:schemeClr>
                </a:solidFill>
              </a:rPr>
              <a:t>дизонтогенез</a:t>
            </a: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: неуверенность ходьбы, слабая дифференцированность тонкой моторики, плохое овладение навыками самообслуживания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вялость, задержка физического развития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выраженность двигательных. стереотипий: раскачивания, однообразные повороты головы, удары о спинку кровати, кресла; сгибание и разгибание пальцев рук, перебирание ими перед глазами; машущие движения пальцами или всей кистью;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>
                <a:solidFill>
                  <a:schemeClr val="accent2">
                    <a:lumMod val="75000"/>
                  </a:schemeClr>
                </a:solidFill>
              </a:rPr>
              <a:t>недоразвитие праксиса (беспомощность в социуме)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F70FB2A-D8FF-06BF-CE3B-8E1859705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260648"/>
            <a:ext cx="6347713" cy="5013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Поведение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00663AE-6985-E48E-703B-AC187AE2D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064896" cy="583264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стереотипность, однообразие, стремление к сохранению привычного постоянства (есть одну и ту же пищу, носить одну и ту же одежду; иметь предметы обихода в одних и тех же местах; гулять по одному маршруту; повторять одни и те же движения, слова, фразы; получать одни и те же впечатления);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сосредоточенная поглощённость одними и теми же интересами;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агрессия, самоагрессия, тревога на попытки разрушить стереотипы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боязнь окружающего (проявляется в робких движениях, походке, словах, жестах);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манипулятивная игра с предметами;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аутизм (уход в себя, одиночество, отсутствие стремления к общению);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консервативность (сопротивление любым переменам обстановки);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стереотипии (однообразие интересов и пристрастий);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стереотипные движения (однообразные потряхивания кистями, серии прыжков, перебежки, гримасы, игра пальцами перед глазами, облизывание, обнюхивание, эгоцентричность, вялость, безынициативность, отсутствие любознательности);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04664"/>
            <a:ext cx="7242048" cy="123675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Особенности речевого развития аутичных детей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44824"/>
            <a:ext cx="6858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Мутизм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(отсутствие речи) у большинства детей-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Эхолалии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повторение слов, фраз, сказанных другими людьми, часто воспроизведённые не тотчас, а спустя некоторое время.</a:t>
            </a:r>
          </a:p>
          <a:p>
            <a:pPr marL="0" lvl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Большое количество слов-штампов, фраз-штампов, «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попугайность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речи.</a:t>
            </a:r>
          </a:p>
          <a:p>
            <a:pPr marL="0" lvl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Позднее появление в речи личных</a:t>
            </a:r>
          </a:p>
          <a:p>
            <a:pPr marL="0" lvl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местоимений (особенно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их неправильное употребление.</a:t>
            </a:r>
          </a:p>
          <a:p>
            <a:pPr marL="0" lvl="1"/>
            <a:endParaRPr lang="ru-RU" i="1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49452" y="2636912"/>
            <a:ext cx="2376264" cy="2015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91183C9-ED22-3EFF-C062-6C63D53AF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188640"/>
            <a:ext cx="6347713" cy="7200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/>
              <a:t>Речь аутичного ребёнка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60EA6E2-44A1-051E-7876-DBEFC2E41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08720"/>
            <a:ext cx="8229601" cy="568863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800" i="1" dirty="0"/>
          </a:p>
          <a:p>
            <a:pPr eaLnBrk="1" hangingPunct="1">
              <a:lnSpc>
                <a:spcPct val="80000"/>
              </a:lnSpc>
            </a:pPr>
            <a:r>
              <a:rPr lang="ru-RU" altLang="ru-RU" b="1" dirty="0" err="1"/>
              <a:t>мутизм</a:t>
            </a:r>
            <a:r>
              <a:rPr lang="ru-RU" altLang="ru-RU" b="1" dirty="0"/>
              <a:t> (отказ от речи, молчание, немота)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ранний </a:t>
            </a:r>
            <a:r>
              <a:rPr lang="ru-RU" altLang="ru-RU" b="1" dirty="0" err="1"/>
              <a:t>дизонтогенез</a:t>
            </a:r>
            <a:r>
              <a:rPr lang="ru-RU" altLang="ru-RU" b="1" dirty="0"/>
              <a:t> речи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эхолалии (отставленные: спустя дни, часы, месяцы)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доминанта в речи глаголов безличной формы (пить, хочешь, не будешь)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речь о себе во 2 и 3 лице, нет «Я»; речь либо лишена интонаций, либо акцентуирована, со скандированием отдельных слов, звуков.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повышение высоты голоса к концу фразы;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речь может быть бедной, содержать штампы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отзывчивы на шёпот; преобладает комментирующий характер простых фраз («это дом, это собака»), цитаты из прозы, стихов, песен;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часто дети не говорят: «да», «нет»;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оторванность речи от реальной жизни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любовь к слушанию стихов, песен (из-за их ритмичности);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/>
              <a:t>нарушения звукопроизношения: невнятность, </a:t>
            </a:r>
            <a:r>
              <a:rPr lang="ru-RU" altLang="ru-RU" b="1" dirty="0" err="1"/>
              <a:t>скомканность</a:t>
            </a:r>
            <a:r>
              <a:rPr lang="ru-RU" altLang="ru-RU" b="1" dirty="0"/>
              <a:t>, свёрнутость слова,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dirty="0" err="1"/>
              <a:t>некоммуникативность</a:t>
            </a:r>
            <a:r>
              <a:rPr lang="ru-RU" altLang="ru-RU" b="1" dirty="0"/>
              <a:t> речи.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7F620D1-A75A-50CC-A986-6A0A789DD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228600"/>
            <a:ext cx="6347713" cy="68012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/>
              <a:t>Игра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7BE1784C-A728-B213-DE48-071A984F6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08720"/>
            <a:ext cx="7871792" cy="572068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затяжная манипулятивная игра с неигровыми предметами (верёвочками, шнурками, катушками, ключами, бумажками);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обыгрывание одного из физических качеств предмета (катушка-катится, шнурок-закручивается)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в игрушке используется не её функциональное и коммуникативное предназначение, а аффективно наиболее яркое для него свойство: размер, форма, цвет;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любят однообразные манипуляции(пересыпание песка, переливание воды)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равнодушие к разным игрушкам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виртуозное верчение предметов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постоянное удерживание при себе какой-либо игрушки(прикладывание её к лицу)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одушевление неигровых предметов(шарик на нитке - кошка Мурка)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выкладывание предметов в длинный ряд;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отсутствие мимического сопровождения игры; игры молча, в одиночку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игры-фантазии(перевоплощение в цыплёнка, утёнка..)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i="1" dirty="0">
                <a:solidFill>
                  <a:schemeClr val="accent2">
                    <a:lumMod val="75000"/>
                  </a:schemeClr>
                </a:solidFill>
              </a:rPr>
              <a:t>игры с воображаемыми персонажами и предметами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ru-RU" alt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D9ABCFA-DBC4-7221-49FA-9984C469A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188640"/>
            <a:ext cx="5618585" cy="12961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b="1" dirty="0"/>
              <a:t>Диагностические коды </a:t>
            </a:r>
            <a:br>
              <a:rPr lang="ru-RU" altLang="ru-RU" sz="3600" b="1" dirty="0"/>
            </a:br>
            <a:r>
              <a:rPr lang="ru-RU" altLang="ru-RU" sz="3600" b="1" dirty="0"/>
              <a:t>МКБ - 10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6D0BEF3-3385-B954-B33B-8B694C79B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7272808" cy="461121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84.0 – детский аутизм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84.01 – детский аутизм, обусловленный органическим заболевание головного мозга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84.02 – детский аутизм вследствие других причин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84.1 – атипичный аутизм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84.2 – синдром </a:t>
            </a:r>
            <a:r>
              <a:rPr lang="ru-RU" altLang="ru-RU" sz="1800" b="1" dirty="0" err="1"/>
              <a:t>Ретта</a:t>
            </a:r>
            <a:endParaRPr lang="ru-RU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F  84.3 – другое дезинтегрированное (</a:t>
            </a:r>
            <a:r>
              <a:rPr lang="ru-RU" altLang="ru-RU" sz="1800" b="1" dirty="0" err="1"/>
              <a:t>дезинтегративное</a:t>
            </a:r>
            <a:r>
              <a:rPr lang="ru-RU" altLang="ru-RU" sz="1800" b="1" dirty="0"/>
              <a:t>)расстройство детского возраста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84.4 – гиперактивное расстройство, сочетающееся с у/о и стереотипными движениями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84.5 – синдром Аспергера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84.8 – другое общее расстройство развития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84.9 – общее расстройство развития, неуточнённое</a:t>
            </a:r>
            <a:endParaRPr lang="en-US" altLang="ru-RU" sz="1800" b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1800" b="1" dirty="0"/>
              <a:t>F</a:t>
            </a:r>
            <a:r>
              <a:rPr lang="ru-RU" altLang="ru-RU" sz="1800" b="1" dirty="0"/>
              <a:t>  84.11 – атипичный аутизм с у/о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dirty="0"/>
              <a:t>(психозы, шизофреноподобные состояния к РДА – не относятся!!!)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DDDE013-E2AF-1A25-57A8-A60702DDAA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457200"/>
            <a:ext cx="8363272" cy="45152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/>
              <a:t>Типы аутизма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5313C3F9-34C1-CD98-8EF0-303E50F569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124744"/>
            <a:ext cx="2808312" cy="4971256"/>
          </a:xfrm>
          <a:ln w="7620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000" b="1" i="1" dirty="0">
              <a:solidFill>
                <a:schemeClr val="folHlink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i="1" u="sng" dirty="0">
                <a:solidFill>
                  <a:schemeClr val="accent2">
                    <a:lumMod val="75000"/>
                  </a:schemeClr>
                </a:solidFill>
              </a:rPr>
              <a:t>Синдром </a:t>
            </a:r>
            <a:r>
              <a:rPr lang="ru-RU" altLang="ru-RU" sz="2000" b="1" i="1" u="sng" dirty="0" err="1">
                <a:solidFill>
                  <a:schemeClr val="accent2">
                    <a:lumMod val="75000"/>
                  </a:schemeClr>
                </a:solidFill>
              </a:rPr>
              <a:t>Каннера</a:t>
            </a:r>
            <a:endParaRPr lang="ru-RU" altLang="ru-RU" sz="2000" b="1" i="1" u="sng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аутизм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страдает личностное развитие;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выявляется рано, в 1-ые месяцы жизни ;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ребёнок начинает ходить раньше, чем говорить;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встречается среди мальчиков и девочек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страдает познавательная деятельность, более тяжёлая социализация, речь –не коммуникативная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хуже развиты зрительный и тактильный контакт</a:t>
            </a: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8AE69B03-7420-E2A1-76D2-6D32172A7E9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19872" y="1124744"/>
            <a:ext cx="3744416" cy="4971256"/>
          </a:xfrm>
          <a:ln w="57150">
            <a:solidFill>
              <a:schemeClr val="accent1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i="1" u="sng" dirty="0">
                <a:solidFill>
                  <a:schemeClr val="accent2">
                    <a:lumMod val="75000"/>
                  </a:schemeClr>
                </a:solidFill>
              </a:rPr>
              <a:t>Синдром Аспергера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i="1" u="sng" dirty="0">
                <a:solidFill>
                  <a:schemeClr val="accent2">
                    <a:lumMod val="75000"/>
                  </a:schemeClr>
                </a:solidFill>
              </a:rPr>
              <a:t>(аутистическая психопатия)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аутистические состояния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не страдает «ядро личности»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странности поведения проявляются к 2 – 3 г., особо к мл. шк. возрасту ;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ребёнок начинает говорить раньше, чем ходить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только среди мальчиков;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интеллект более сохранен, легче социализация, речь используется как средство общения 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1800" b="1" i="1" dirty="0"/>
              <a:t>лучше развиты зрительный и тактильный контакт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7239000" cy="5763667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излечения от аутизма пока не существует. Есть методы, которые помогают детям с аутизмом быть более приспособленными и готовыми к самостоятельной жизни, которые помогают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аутистам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притвориться «нормальными» и сдерживать свое аутичное поведение.</a:t>
            </a:r>
          </a:p>
        </p:txBody>
      </p:sp>
      <p:pic>
        <p:nvPicPr>
          <p:cNvPr id="4" name="Рисунок 3" descr="Коррекционная работа с ребенком аутистом с чего начать или quot дорогу осилит идущий quo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50325"/>
            <a:ext cx="4248472" cy="2262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90A3E-6F40-9F89-A758-B4995598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7" y="332657"/>
            <a:ext cx="6048672" cy="1224136"/>
          </a:xfrm>
        </p:spPr>
        <p:txBody>
          <a:bodyPr>
            <a:noAutofit/>
          </a:bodyPr>
          <a:lstStyle/>
          <a:p>
            <a:r>
              <a:rPr lang="ru-RU" sz="3000" b="1" dirty="0"/>
              <a:t>Расстройства аутистического спектра (РАС)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1ACE7E-4C21-8682-DED0-24F0EBF8F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ru-RU" sz="1500" b="1" i="1" dirty="0"/>
              <a:t>особенности организации работы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D712-0C98-1F7D-C09A-5057CCE98E3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23529" y="3124254"/>
            <a:ext cx="2473990" cy="2969041"/>
          </a:xfrm>
        </p:spPr>
        <p:txBody>
          <a:bodyPr>
            <a:normAutofit/>
          </a:bodyPr>
          <a:lstStyle/>
          <a:p>
            <a:pPr marL="257175" indent="-257175">
              <a:buAutoNum type="arabicPeriod"/>
            </a:pPr>
            <a:r>
              <a:rPr lang="ru-RU" dirty="0"/>
              <a:t>Визуальная поддержка информации.</a:t>
            </a:r>
          </a:p>
          <a:p>
            <a:pPr marL="257175" indent="-257175">
              <a:buAutoNum type="arabicPeriod"/>
            </a:pPr>
            <a:r>
              <a:rPr lang="ru-RU" dirty="0"/>
              <a:t>Использование схем, графиков, символьных обозначений.</a:t>
            </a:r>
          </a:p>
          <a:p>
            <a:pPr marL="257175" indent="-257175">
              <a:buAutoNum type="arabicPeriod"/>
            </a:pPr>
            <a:r>
              <a:rPr lang="ru-RU" dirty="0"/>
              <a:t>Дробная подача материала.</a:t>
            </a:r>
          </a:p>
          <a:p>
            <a:pPr marL="257175" indent="-257175">
              <a:buAutoNum type="arabicPeriod"/>
            </a:pPr>
            <a:r>
              <a:rPr lang="ru-RU" dirty="0"/>
              <a:t>Индуктивный подход (от частного к общему).</a:t>
            </a:r>
          </a:p>
          <a:p>
            <a:pPr marL="257175" indent="-257175">
              <a:buAutoNum type="arabicPeriod"/>
            </a:pPr>
            <a:r>
              <a:rPr lang="ru-RU" dirty="0"/>
              <a:t>Четкая структуризация учебного процесса. Привычные и стереотипные условия обучения.</a:t>
            </a:r>
          </a:p>
          <a:p>
            <a:pPr marL="257175" indent="-257175">
              <a:buAutoNum type="arabicPeriod"/>
            </a:pPr>
            <a:r>
              <a:rPr lang="ru-RU" dirty="0"/>
              <a:t>Конкретные и краткие формулировки.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CC4BF1-3902-7126-D5BC-683AD4800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7585" y="2336873"/>
            <a:ext cx="2302526" cy="576262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sz="1500" b="1" i="1" dirty="0"/>
              <a:t>сильные стороны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7608F20-3563-FBEE-CD44-BC2A77D890E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817989" y="3124255"/>
            <a:ext cx="3050155" cy="296904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sz="1125" dirty="0"/>
              <a:t>1. Ориентированы воспринимать информацию из технического источника, хорошо работают с компьютером.</a:t>
            </a:r>
          </a:p>
          <a:p>
            <a:pPr>
              <a:spcBef>
                <a:spcPts val="0"/>
              </a:spcBef>
            </a:pPr>
            <a:r>
              <a:rPr lang="ru-RU" sz="1125" dirty="0"/>
              <a:t>2. Ориентированы на заучивание и частое повторение кратких инструкций, полученных на занятии, дома.</a:t>
            </a:r>
          </a:p>
          <a:p>
            <a:pPr>
              <a:spcBef>
                <a:spcPts val="0"/>
              </a:spcBef>
            </a:pPr>
            <a:r>
              <a:rPr lang="ru-RU" sz="1125" dirty="0"/>
              <a:t>3. Хорошо воспринимают и запоминают</a:t>
            </a:r>
          </a:p>
          <a:p>
            <a:pPr>
              <a:spcBef>
                <a:spcPts val="0"/>
              </a:spcBef>
            </a:pPr>
            <a:r>
              <a:rPr lang="ru-RU" sz="1125" dirty="0"/>
              <a:t>схематизированную и упорядоченную информацию в сжатом виде.</a:t>
            </a:r>
          </a:p>
          <a:p>
            <a:pPr>
              <a:spcBef>
                <a:spcPts val="0"/>
              </a:spcBef>
            </a:pPr>
            <a:r>
              <a:rPr lang="ru-RU" sz="1125" dirty="0"/>
              <a:t>4. Отлично владеют конструктивными операциями.</a:t>
            </a:r>
          </a:p>
          <a:p>
            <a:pPr>
              <a:spcBef>
                <a:spcPts val="0"/>
              </a:spcBef>
            </a:pPr>
            <a:r>
              <a:rPr lang="ru-RU" sz="1125" dirty="0"/>
              <a:t>5. Готовы отрабатывать полученные навыки до автоматизма. Идеально выполняют выученные  трудовые операции.</a:t>
            </a:r>
          </a:p>
          <a:p>
            <a:pPr>
              <a:spcBef>
                <a:spcPts val="0"/>
              </a:spcBef>
            </a:pPr>
            <a:r>
              <a:rPr lang="ru-RU" sz="1125" dirty="0"/>
              <a:t>6. Охотно откликаются на просьбы о помощи.</a:t>
            </a:r>
          </a:p>
          <a:p>
            <a:pPr>
              <a:spcBef>
                <a:spcPts val="0"/>
              </a:spcBef>
            </a:pPr>
            <a:r>
              <a:rPr lang="ru-RU" sz="1125" dirty="0"/>
              <a:t>7. Внимательны к мелочам и деталям.</a:t>
            </a:r>
          </a:p>
          <a:p>
            <a:pPr>
              <a:spcBef>
                <a:spcPts val="0"/>
              </a:spcBef>
            </a:pPr>
            <a:endParaRPr lang="ru-RU" sz="135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4DEF676-921F-2304-1855-7DEA837B2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281" y="2465841"/>
            <a:ext cx="2452058" cy="576261"/>
          </a:xfrm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sz="1500" b="1" i="1" dirty="0"/>
              <a:t>слабые</a:t>
            </a:r>
            <a:r>
              <a:rPr lang="ru-RU" b="1" i="1" dirty="0"/>
              <a:t> </a:t>
            </a:r>
            <a:r>
              <a:rPr lang="ru-RU" sz="1500" b="1" i="1" dirty="0"/>
              <a:t>стороны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C11BEC0-C61E-C715-B856-C07D3853A95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228184" y="3124254"/>
            <a:ext cx="2745445" cy="2825025"/>
          </a:xfrm>
        </p:spPr>
        <p:txBody>
          <a:bodyPr>
            <a:noAutofit/>
          </a:bodyPr>
          <a:lstStyle/>
          <a:p>
            <a:r>
              <a:rPr lang="ru-RU" dirty="0"/>
              <a:t>1. Затруднена вербальная </a:t>
            </a:r>
          </a:p>
          <a:p>
            <a:pPr>
              <a:spcBef>
                <a:spcPts val="0"/>
              </a:spcBef>
            </a:pPr>
            <a:r>
              <a:rPr lang="ru-RU" dirty="0"/>
              <a:t>коммуникация.</a:t>
            </a:r>
          </a:p>
          <a:p>
            <a:pPr>
              <a:spcBef>
                <a:spcPts val="0"/>
              </a:spcBef>
            </a:pPr>
            <a:r>
              <a:rPr lang="ru-RU" dirty="0"/>
              <a:t>2. Требуют соблюдения четкого алгоритма и</a:t>
            </a:r>
          </a:p>
          <a:p>
            <a:pPr>
              <a:spcBef>
                <a:spcPts val="0"/>
              </a:spcBef>
            </a:pPr>
            <a:r>
              <a:rPr lang="ru-RU" dirty="0"/>
              <a:t>регламента занятий, </a:t>
            </a:r>
          </a:p>
          <a:p>
            <a:pPr>
              <a:spcBef>
                <a:spcPts val="0"/>
              </a:spcBef>
            </a:pPr>
            <a:r>
              <a:rPr lang="ru-RU" dirty="0"/>
              <a:t>проявляют нетерпимость и потерю </a:t>
            </a:r>
          </a:p>
          <a:p>
            <a:pPr>
              <a:spcBef>
                <a:spcPts val="0"/>
              </a:spcBef>
            </a:pPr>
            <a:r>
              <a:rPr lang="ru-RU" dirty="0"/>
              <a:t>интереса при малейшем </a:t>
            </a:r>
          </a:p>
          <a:p>
            <a:pPr>
              <a:spcBef>
                <a:spcPts val="0"/>
              </a:spcBef>
            </a:pPr>
            <a:r>
              <a:rPr lang="ru-RU" dirty="0"/>
              <a:t>изменении ситуации </a:t>
            </a:r>
          </a:p>
          <a:p>
            <a:pPr>
              <a:spcBef>
                <a:spcPts val="0"/>
              </a:spcBef>
            </a:pPr>
            <a:r>
              <a:rPr lang="ru-RU" dirty="0"/>
              <a:t>(изменения в расписании, задержка занятия).</a:t>
            </a:r>
          </a:p>
          <a:p>
            <a:pPr>
              <a:spcBef>
                <a:spcPts val="0"/>
              </a:spcBef>
            </a:pPr>
            <a:r>
              <a:rPr lang="ru-RU" dirty="0"/>
              <a:t>3. Необходимо применение</a:t>
            </a:r>
          </a:p>
          <a:p>
            <a:pPr>
              <a:spcBef>
                <a:spcPts val="0"/>
              </a:spcBef>
            </a:pPr>
            <a:r>
              <a:rPr lang="ru-RU" dirty="0"/>
              <a:t>визуальной поддержки для </a:t>
            </a:r>
          </a:p>
          <a:p>
            <a:pPr>
              <a:spcBef>
                <a:spcPts val="0"/>
              </a:spcBef>
            </a:pPr>
            <a:r>
              <a:rPr lang="ru-RU" dirty="0"/>
              <a:t>заинтересованности </a:t>
            </a:r>
          </a:p>
          <a:p>
            <a:pPr>
              <a:spcBef>
                <a:spcPts val="0"/>
              </a:spcBef>
            </a:pPr>
            <a:r>
              <a:rPr lang="ru-RU" dirty="0"/>
              <a:t>обучающегося и его включения </a:t>
            </a:r>
          </a:p>
          <a:p>
            <a:pPr>
              <a:spcBef>
                <a:spcPts val="0"/>
              </a:spcBef>
            </a:pPr>
            <a:r>
              <a:rPr lang="ru-RU" dirty="0"/>
              <a:t>в образовательную среду.</a:t>
            </a:r>
          </a:p>
        </p:txBody>
      </p:sp>
    </p:spTree>
    <p:extLst>
      <p:ext uri="{BB962C8B-B14F-4D97-AF65-F5344CB8AC3E}">
        <p14:creationId xmlns:p14="http://schemas.microsoft.com/office/powerpoint/2010/main" val="66122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D4E7056-6F8D-BDAC-7648-CB640E70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6632"/>
            <a:ext cx="6912768" cy="662473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«Аутизм» - это расстройство, возникающее вследствие нарушения развития головного мозга и характеризующиеся выраженным и всесторонним </a:t>
            </a:r>
            <a:r>
              <a:rPr lang="ru-RU" b="1" u="sng" dirty="0"/>
              <a:t>дефицитом социального взаимодействия и общения</a:t>
            </a:r>
            <a:r>
              <a:rPr lang="ru-RU" dirty="0"/>
              <a:t>, а так же ограниченными интересами и повторяющимися действиями.</a:t>
            </a:r>
          </a:p>
          <a:p>
            <a:r>
              <a:rPr lang="ru-RU" dirty="0"/>
              <a:t>Впервые термин «аутизм» в переводе с греческого </a:t>
            </a:r>
            <a:r>
              <a:rPr lang="ru-RU" dirty="0" err="1"/>
              <a:t>autós</a:t>
            </a:r>
            <a:r>
              <a:rPr lang="ru-RU" dirty="0"/>
              <a:t>, что означает «сам» был использован в 1908 году швейцарским психиатром </a:t>
            </a:r>
            <a:r>
              <a:rPr lang="ru-RU" dirty="0" err="1"/>
              <a:t>Эйгеном</a:t>
            </a:r>
            <a:r>
              <a:rPr lang="ru-RU" dirty="0"/>
              <a:t> </a:t>
            </a:r>
            <a:r>
              <a:rPr lang="ru-RU" dirty="0" err="1"/>
              <a:t>Блейлероми</a:t>
            </a:r>
            <a:r>
              <a:rPr lang="ru-RU" dirty="0"/>
              <a:t>, для описания пациентов с шизофренией, которые были особенно поглощены сами собой. </a:t>
            </a:r>
          </a:p>
          <a:p>
            <a:r>
              <a:rPr lang="ru-RU" dirty="0"/>
              <a:t>Аутизм стал лучше известен в 1970-х годах, но на тот момент многие родители всё еще путали аутизм с умственной отсталостью и психозом. Но исследование 1977 года на близнецах показало, что аутизм в значительной степени обусловлен генетикой и биологическими различиями в развитии мозга.</a:t>
            </a:r>
          </a:p>
          <a:p>
            <a:r>
              <a:rPr lang="ru-RU" b="1" u="sng" dirty="0"/>
              <a:t>Избегание контакта </a:t>
            </a:r>
            <a:r>
              <a:rPr lang="ru-RU" dirty="0"/>
              <a:t>при аутизме проявляется в том, что ребенок и присутствии родных или, находясь в коллективе сверстников, как бы </a:t>
            </a:r>
            <a:r>
              <a:rPr lang="ru-RU" b="1" u="sng" dirty="0"/>
              <a:t>игнорирует окружающих</a:t>
            </a:r>
            <a:r>
              <a:rPr lang="ru-RU" dirty="0"/>
              <a:t>, держится отстраненно и изолировано. Он не отвечает на вопросы, смотрит «мимо» детей. Даже если он играет «около» детей, по сути дела остается в одиночестве, молчит или разговаривает сам с собой. У детей характерны отсутствие сопереживания по отношению к близким людям, черты холодности и отчужденности.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956035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E1017-98B4-8C0C-A4F7-2F7E696E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3" y="332656"/>
            <a:ext cx="6417760" cy="159774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Особенности проведения контрольно-оценочных процедур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07355-05F6-EB59-EF37-DF41B698F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9" y="2060848"/>
            <a:ext cx="7603645" cy="382991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1. По возможности не акцентировать внимание на том, что идет контроль.</a:t>
            </a:r>
          </a:p>
          <a:p>
            <a:r>
              <a:rPr lang="ru-RU" dirty="0"/>
              <a:t>2. При необходимости увеличить время  (но не более, чем на 1,5 часа).</a:t>
            </a:r>
          </a:p>
          <a:p>
            <a:r>
              <a:rPr lang="ru-RU" dirty="0"/>
              <a:t>3. Отдать приоритет текстовым и графическим заданиям. Использовать короткие инструкции, алгоритмы, схемы, пиктограммы. Использовать методики «Целое и части», «Найди пару».</a:t>
            </a:r>
          </a:p>
          <a:p>
            <a:r>
              <a:rPr lang="ru-RU" dirty="0"/>
              <a:t>4. Убрать все, что может отвлечь.</a:t>
            </a:r>
          </a:p>
          <a:p>
            <a:r>
              <a:rPr lang="ru-RU" dirty="0"/>
              <a:t>5. Предъявлять задания в той модальности, которая превалирует и наиболее развита (</a:t>
            </a:r>
            <a:r>
              <a:rPr lang="ru-RU" i="1" dirty="0"/>
              <a:t>Я заполняю пустые места в таблице</a:t>
            </a:r>
            <a:r>
              <a:rPr lang="ru-RU" dirty="0"/>
              <a:t>).</a:t>
            </a:r>
          </a:p>
          <a:p>
            <a:r>
              <a:rPr lang="ru-RU" dirty="0"/>
              <a:t>6. Присутствие тьютора (при необходимости и возможности).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349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9A155-D136-8DDB-DF10-AC372F33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118987" cy="81070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оценочных процедур необходимо учитывать следующие специфические характеристики обучающихся с РАС: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9A769-93A9-DB83-BF13-5BBE1C617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416892"/>
            <a:ext cx="6192688" cy="344006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трудности с пониманием языка;</a:t>
            </a:r>
          </a:p>
          <a:p>
            <a:r>
              <a:rPr lang="ru-RU" dirty="0"/>
              <a:t>трудности с употреблением коммуникативных конструкций;</a:t>
            </a:r>
          </a:p>
          <a:p>
            <a:r>
              <a:rPr lang="ru-RU" dirty="0"/>
              <a:t>трудности с построением социального контакта;</a:t>
            </a:r>
          </a:p>
          <a:p>
            <a:r>
              <a:rPr lang="ru-RU" dirty="0"/>
              <a:t>трудности, связанные с нарушением обработки сенсорного импульса;</a:t>
            </a:r>
          </a:p>
          <a:p>
            <a:r>
              <a:rPr lang="ru-RU" dirty="0"/>
              <a:t>трудности в организации деятельности;</a:t>
            </a:r>
          </a:p>
          <a:p>
            <a:r>
              <a:rPr lang="ru-RU" dirty="0"/>
              <a:t>трудности сосредоточения на предмете, актуальном на данный момент;</a:t>
            </a:r>
          </a:p>
          <a:p>
            <a:r>
              <a:rPr lang="ru-RU" dirty="0"/>
              <a:t>утомляемость;</a:t>
            </a:r>
          </a:p>
          <a:p>
            <a:r>
              <a:rPr lang="ru-RU" dirty="0"/>
              <a:t> отвлекаемость.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769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571" y="548680"/>
            <a:ext cx="6347713" cy="1320800"/>
          </a:xfrm>
        </p:spPr>
        <p:txBody>
          <a:bodyPr/>
          <a:lstStyle/>
          <a:p>
            <a:pPr algn="ctr"/>
            <a:r>
              <a:rPr lang="ru-RU" dirty="0"/>
              <a:t>Методы работы с детьми-</a:t>
            </a:r>
            <a:r>
              <a:rPr lang="ru-RU" dirty="0" err="1"/>
              <a:t>аутистами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8"/>
            <a:ext cx="7202761" cy="4004714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Арт-терапия (музыка, живопись, движение, театр)</a:t>
            </a:r>
          </a:p>
          <a:p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ru-RU" sz="2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Дельфинотерапия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, пет-терапия, </a:t>
            </a:r>
            <a:r>
              <a:rPr lang="ru-RU" sz="2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иппотерапия</a:t>
            </a:r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3. Концепция ТЕАССН</a:t>
            </a:r>
          </a:p>
          <a:p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4. Холдинг-терапия</a:t>
            </a:r>
          </a:p>
          <a:p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5.Сенсорная интеграция</a:t>
            </a:r>
          </a:p>
          <a:p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6. Поведенческая терапия для </a:t>
            </a:r>
            <a:r>
              <a:rPr lang="ru-RU" sz="2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аутистов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</a:rPr>
              <a:t> (АВА-терапия)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72200" y="210349"/>
            <a:ext cx="2771800" cy="207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223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PICT0704">
            <a:extLst>
              <a:ext uri="{FF2B5EF4-FFF2-40B4-BE49-F238E27FC236}">
                <a16:creationId xmlns:a16="http://schemas.microsoft.com/office/drawing/2014/main" id="{44292D67-4A57-9C26-4F7B-BE392C9D34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2" y="1306556"/>
            <a:ext cx="2975248" cy="22314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Rectangle 4">
            <a:extLst>
              <a:ext uri="{FF2B5EF4-FFF2-40B4-BE49-F238E27FC236}">
                <a16:creationId xmlns:a16="http://schemas.microsoft.com/office/drawing/2014/main" id="{4CF93BA5-4CB1-E145-2874-672DA594E84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8640"/>
            <a:ext cx="5711552" cy="37737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b="1" i="1" u="sng" dirty="0"/>
              <a:t>Поведенческая  терапия </a:t>
            </a:r>
            <a:r>
              <a:rPr lang="ru-RU" altLang="ru-RU" sz="2800" dirty="0"/>
              <a:t>(оперантная терапия -</a:t>
            </a:r>
            <a:r>
              <a:rPr lang="en-US" altLang="ru-RU" sz="2800" dirty="0"/>
              <a:t>Applied Behavior Analysis</a:t>
            </a:r>
            <a:r>
              <a:rPr lang="ru-RU" altLang="ru-RU" sz="2800" dirty="0"/>
              <a:t>; (авторы: О.И. </a:t>
            </a:r>
            <a:r>
              <a:rPr lang="ru-RU" altLang="ru-RU" sz="2800" dirty="0" err="1"/>
              <a:t>Ловаас</a:t>
            </a:r>
            <a:r>
              <a:rPr lang="ru-RU" altLang="ru-RU" sz="2800" dirty="0"/>
              <a:t>, П. </a:t>
            </a:r>
            <a:r>
              <a:rPr lang="ru-RU" altLang="ru-RU" sz="2800" dirty="0" err="1"/>
              <a:t>Крантц</a:t>
            </a:r>
            <a:r>
              <a:rPr lang="ru-RU" altLang="ru-RU" sz="2800" dirty="0"/>
              <a:t>, Л. </a:t>
            </a:r>
            <a:r>
              <a:rPr lang="ru-RU" altLang="ru-RU" sz="2800" dirty="0" err="1"/>
              <a:t>Маккланнахан</a:t>
            </a:r>
            <a:r>
              <a:rPr lang="ru-RU" altLang="ru-RU" sz="2800" dirty="0"/>
              <a:t>; 1981 год) – тренинг социально – бытового поведения через отработку отдельных операций.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400" i="1" dirty="0"/>
          </a:p>
        </p:txBody>
      </p:sp>
      <p:pic>
        <p:nvPicPr>
          <p:cNvPr id="20485" name="Picture 12" descr="PICT0705">
            <a:extLst>
              <a:ext uri="{FF2B5EF4-FFF2-40B4-BE49-F238E27FC236}">
                <a16:creationId xmlns:a16="http://schemas.microsoft.com/office/drawing/2014/main" id="{C8E13816-DEA9-C20E-513B-79AA1AF3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30638"/>
            <a:ext cx="40386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3" descr="PICT0703">
            <a:extLst>
              <a:ext uri="{FF2B5EF4-FFF2-40B4-BE49-F238E27FC236}">
                <a16:creationId xmlns:a16="http://schemas.microsoft.com/office/drawing/2014/main" id="{D95D90E8-DC6B-32B1-3B0E-CE99DA3C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78263"/>
            <a:ext cx="39624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школа 023">
            <a:extLst>
              <a:ext uri="{FF2B5EF4-FFF2-40B4-BE49-F238E27FC236}">
                <a16:creationId xmlns:a16="http://schemas.microsoft.com/office/drawing/2014/main" id="{6CFC2903-4785-095D-4104-D6C0981A5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85" y="3443137"/>
            <a:ext cx="4460259" cy="30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3">
            <a:extLst>
              <a:ext uri="{FF2B5EF4-FFF2-40B4-BE49-F238E27FC236}">
                <a16:creationId xmlns:a16="http://schemas.microsoft.com/office/drawing/2014/main" id="{CA33FB82-68D5-2B1B-8E2B-F77C4EFF04D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88641"/>
            <a:ext cx="5688632" cy="3773760"/>
          </a:xfrm>
        </p:spPr>
        <p:txBody>
          <a:bodyPr/>
          <a:lstStyle/>
          <a:p>
            <a:pPr eaLnBrk="1" hangingPunct="1"/>
            <a:r>
              <a:rPr lang="ru-RU" altLang="ru-RU" sz="2400" b="1" i="1" dirty="0"/>
              <a:t>Эмоционально – уровневый</a:t>
            </a:r>
            <a:r>
              <a:rPr lang="ru-RU" altLang="ru-RU" sz="2400" i="1" dirty="0"/>
              <a:t> подход (</a:t>
            </a:r>
            <a:r>
              <a:rPr lang="ru-RU" altLang="ru-RU" sz="2400" dirty="0" err="1"/>
              <a:t>В.В.Лебединский</a:t>
            </a:r>
            <a:r>
              <a:rPr lang="ru-RU" altLang="ru-RU" sz="2400" dirty="0"/>
              <a:t>, </a:t>
            </a:r>
            <a:r>
              <a:rPr lang="ru-RU" altLang="ru-RU" sz="2400" dirty="0" err="1"/>
              <a:t>К.С.Лебединская</a:t>
            </a:r>
            <a:r>
              <a:rPr lang="ru-RU" altLang="ru-RU" sz="2400" dirty="0"/>
              <a:t>, </a:t>
            </a:r>
            <a:r>
              <a:rPr lang="ru-RU" altLang="ru-RU" sz="2400" dirty="0" err="1"/>
              <a:t>О.С.Никольская</a:t>
            </a:r>
            <a:r>
              <a:rPr lang="ru-RU" altLang="ru-RU" sz="2400" dirty="0"/>
              <a:t>);</a:t>
            </a:r>
          </a:p>
          <a:p>
            <a:pPr eaLnBrk="1" hangingPunct="1"/>
            <a:endParaRPr lang="ru-RU" altLang="ru-RU" sz="2400" dirty="0"/>
          </a:p>
          <a:p>
            <a:pPr eaLnBrk="1" hangingPunct="1"/>
            <a:r>
              <a:rPr lang="ru-RU" altLang="ru-RU" sz="2400" dirty="0"/>
              <a:t> </a:t>
            </a:r>
            <a:r>
              <a:rPr lang="ru-RU" altLang="ru-RU" sz="2400" b="1" i="1" dirty="0"/>
              <a:t>Средовой подход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dirty="0"/>
              <a:t>(Ермолаев Д.В., Ковалёв В.В.)</a:t>
            </a:r>
          </a:p>
          <a:p>
            <a:pPr eaLnBrk="1" hangingPunct="1"/>
            <a:endParaRPr lang="ru-RU" altLang="ru-RU" sz="2400" dirty="0"/>
          </a:p>
          <a:p>
            <a:pPr eaLnBrk="1" hangingPunct="1"/>
            <a:endParaRPr lang="ru-RU" altLang="ru-RU" sz="2400" dirty="0"/>
          </a:p>
        </p:txBody>
      </p:sp>
      <p:pic>
        <p:nvPicPr>
          <p:cNvPr id="21509" name="Picture 5" descr="школа 020">
            <a:extLst>
              <a:ext uri="{FF2B5EF4-FFF2-40B4-BE49-F238E27FC236}">
                <a16:creationId xmlns:a16="http://schemas.microsoft.com/office/drawing/2014/main" id="{FD2C0016-DA61-0E2D-82DE-F8C3553B65C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356" y="3471625"/>
            <a:ext cx="4290628" cy="3197734"/>
          </a:xfrm>
        </p:spPr>
      </p:pic>
      <p:pic>
        <p:nvPicPr>
          <p:cNvPr id="21510" name="Picture 7" descr="школа 021">
            <a:extLst>
              <a:ext uri="{FF2B5EF4-FFF2-40B4-BE49-F238E27FC236}">
                <a16:creationId xmlns:a16="http://schemas.microsoft.com/office/drawing/2014/main" id="{86DB2EE9-0DC3-301F-8A80-D7DE75C8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71576"/>
            <a:ext cx="2695675" cy="20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>
            <a:extLst>
              <a:ext uri="{FF2B5EF4-FFF2-40B4-BE49-F238E27FC236}">
                <a16:creationId xmlns:a16="http://schemas.microsoft.com/office/drawing/2014/main" id="{07538B71-9335-222C-F370-66E6A27971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211960" y="1143000"/>
            <a:ext cx="3168352" cy="4953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ru-RU" sz="2400" dirty="0"/>
              <a:t>TEACCH – </a:t>
            </a:r>
            <a:r>
              <a:rPr lang="ru-RU" altLang="ru-RU" sz="2400" dirty="0"/>
              <a:t>терапия (облегчение социально – бытовой адаптации аутичного ребёнка с помощью зрительной организации внешней среды);</a:t>
            </a:r>
          </a:p>
        </p:txBody>
      </p:sp>
      <p:pic>
        <p:nvPicPr>
          <p:cNvPr id="22533" name="Picture 4" descr="grig006">
            <a:extLst>
              <a:ext uri="{FF2B5EF4-FFF2-40B4-BE49-F238E27FC236}">
                <a16:creationId xmlns:a16="http://schemas.microsoft.com/office/drawing/2014/main" id="{929EA8FF-8E7B-0E6E-5D11-3E97DF77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131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910"/>
            <a:ext cx="8579296" cy="119675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Методы раннего </a:t>
            </a:r>
            <a:br>
              <a:rPr lang="ru-RU" dirty="0"/>
            </a:br>
            <a:r>
              <a:rPr lang="ru-RU" dirty="0"/>
              <a:t>вмешательства</a:t>
            </a:r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>
          <a:xfrm>
            <a:off x="107504" y="1340768"/>
            <a:ext cx="8640960" cy="432048"/>
          </a:xfrm>
        </p:spPr>
        <p:txBody>
          <a:bodyPr>
            <a:noAutofit/>
          </a:bodyPr>
          <a:lstStyle/>
          <a:p>
            <a:pPr eaLnBrk="1" hangingPunct="1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удерживающая (холдинг) терапия («усиленное касание»)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5" y="3551769"/>
            <a:ext cx="3359851" cy="297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2132856"/>
            <a:ext cx="51125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метод состоит в попытке почти насильственного образования физической связи между матерью и ребенком, т. к. именно отсутствие этой связи считается сторонниками этого метода центральным нарушением при аутизме.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13C9413-A639-4851-661C-700886433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599" y="116632"/>
            <a:ext cx="6347713" cy="720080"/>
          </a:xfrm>
        </p:spPr>
        <p:txBody>
          <a:bodyPr/>
          <a:lstStyle/>
          <a:p>
            <a:pPr algn="ctr" eaLnBrk="1" hangingPunct="1"/>
            <a:r>
              <a:rPr lang="ru-RU" altLang="ru-RU" b="1"/>
              <a:t>Холдинг - терапия</a:t>
            </a:r>
            <a:endParaRPr lang="ru-RU" altLang="ru-RU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1E404BB-C2B5-3D12-4E3F-084B2A6631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7067128" cy="579268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000" dirty="0"/>
              <a:t> </a:t>
            </a:r>
            <a:r>
              <a:rPr lang="ru-RU" altLang="ru-RU" sz="1800" b="1" dirty="0"/>
              <a:t>(от англ. «</a:t>
            </a:r>
            <a:r>
              <a:rPr lang="en-US" altLang="ru-RU" sz="1800" b="1" dirty="0"/>
              <a:t>hold</a:t>
            </a:r>
            <a:r>
              <a:rPr lang="ru-RU" altLang="ru-RU" sz="1800" b="1" dirty="0"/>
              <a:t>» - держать);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Автор метода доктор </a:t>
            </a:r>
            <a:r>
              <a:rPr lang="ru-RU" altLang="ru-RU" sz="1800" b="1" dirty="0" err="1"/>
              <a:t>М.Велш</a:t>
            </a:r>
            <a:r>
              <a:rPr lang="ru-RU" altLang="ru-RU" sz="1800" b="1" dirty="0"/>
              <a:t> (1970-ые годы) - для коррекции широкого спектра эмоциональных расстройств;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u="sng" dirty="0"/>
              <a:t>Правила использования метода холдинга.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1.Холдинг  проводится ежедневно (хотя бы в течение первых 2-х месяцев);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2.Необходимо участие в холдинге двоих взрослых для распределения  нагрузки во время сеансов;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3.Первые 3-4 сеанса холдинга необходимо проводить в присутствии психолога.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4.Необходимо добиваться полного расслабления ребёнка;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5.Нельзя допустить превращение холдинга в стереотип (привыкание, </a:t>
            </a:r>
            <a:r>
              <a:rPr lang="ru-RU" altLang="ru-RU" sz="1800" b="1" dirty="0" err="1"/>
              <a:t>несопротивление</a:t>
            </a:r>
            <a:r>
              <a:rPr lang="ru-RU" altLang="ru-RU" sz="1800" b="1" dirty="0"/>
              <a:t>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6.На смену борьбы вводить разные способы взаимодействия: совместная игра, пение, чтение ребёнку стихов и сказок.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7.Мать  объясняет  ребёнку, почему она его крепко держит и не отпускает («Сейчас я буду держать тебя долго-долго – пока ты не почувствуешь, что тебе хорошо!»).       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dirty="0"/>
              <a:t>	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7715200" cy="6267723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Медикаментозные методы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 применяются лишь для коррекции конкретных состояний, возникающих по причине аутизма. В частности, для снятия агрессивности, при судорожной активности, для улучшения кровообращения мозга, коррекции нарушения обмена веществ и т. д.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таким препаратам относятся:</a:t>
            </a:r>
          </a:p>
          <a:p>
            <a:pPr marL="0" lv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Противосудорожные препараты.</a:t>
            </a:r>
          </a:p>
          <a:p>
            <a:pPr marL="0" lv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Антипсихотические.</a:t>
            </a:r>
          </a:p>
          <a:p>
            <a:pPr marL="0" lvl="0" indent="0">
              <a:buNone/>
            </a:pP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Ноотропы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 применяются индивидуально, в зависимости от состояния ребенка и назначаются только врачом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pPr marL="0" indent="0" eaLnBrk="1" hangingPunct="1">
              <a:buNone/>
            </a:pPr>
            <a:endParaRPr lang="ru-RU" sz="2400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36096" y="3356992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0971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10039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Несмотря на то, что аутизм не излечим, поправить ситуацию можно. Самое лучшее «лечение» в этом случае – регулярные занятия каждый день и создание наиболее благоприятной среды для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Коррекционная работа должна проводиться комплексно, группой специалистов – психиатром, невропатологом, психологом, логопедом, дефектологом, музыкальным руководителем. Вместе они вырабатывают индивидуальную программу развития ребенка.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4" name="Рисунок 3" descr="http://forum.ngs24.ru/preview/forum/upload_files/8fe86f6c31f4fa4752016f2047094358_aee8d2969a21be8a0412f6c5b6807166_142796988725_800p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48" y="4293096"/>
            <a:ext cx="4986808" cy="2564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2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8E68A8-A49D-C376-8E3E-3937526F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70441"/>
            <a:ext cx="7740352" cy="511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83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147248" cy="3684390"/>
          </a:xfrm>
        </p:spPr>
        <p:txBody>
          <a:bodyPr>
            <a:noAutofit/>
          </a:bodyPr>
          <a:lstStyle/>
          <a:p>
            <a:pPr lvl="0" eaLnBrk="1" hangingPunct="1"/>
            <a:r>
              <a:rPr lang="ru-RU" sz="2600" b="0" u="sng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аутичными детьми педагогам необходимо соблюдать следующие правила –</a:t>
            </a:r>
            <a:br>
              <a:rPr lang="ru-RU" sz="2600" b="0" u="sng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Наладить первичный контакт с ребенком.</a:t>
            </a:r>
            <a:b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прием «от простого – к сложному».</a:t>
            </a:r>
            <a:b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правилами поведения ребенка нужно постепенно .</a:t>
            </a:r>
            <a:b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Давать много подсказок.</a:t>
            </a:r>
            <a:b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принцип дозированной речи.</a:t>
            </a:r>
            <a:b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учебное поведение.</a:t>
            </a:r>
            <a:b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0" cap="none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подход – основа социализации.</a:t>
            </a:r>
          </a:p>
        </p:txBody>
      </p:sp>
      <p:pic>
        <p:nvPicPr>
          <p:cNvPr id="4" name="Объект 3" descr="http://www.syl.ru/misc/i/ai/76339/10349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09120"/>
            <a:ext cx="439248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6881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9131709-8AF3-C741-EC5B-0D9753B8FE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3" y="188640"/>
            <a:ext cx="6777800" cy="108012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/>
              <a:t>Принципы работы с аутистами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76A3B90-6F9E-4986-63D6-FEB42DCC1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3" y="764704"/>
            <a:ext cx="6984775" cy="533129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400" i="1" dirty="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1.Принцип «вращающихся дверей».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2.Комплексный медико-психолого-педагогический подход.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3.Определяющая роль интересов аутичного ребёнка при выборе коррекционных методов и приёмов.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4.Учёт специфики психофизических особенностей ребёнка с РДА.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5.Индивидуальный характер коррекции с постепенным переходом к групповым формам работы.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6.Развитие личности ребёнка в рамках оперантной терапии.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i="1" dirty="0"/>
              <a:t>7.Систематическая работа с семьёй аутичного ребёнка.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29ACF92-D41B-5ABA-20EC-D015230D2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7" y="116632"/>
            <a:ext cx="6561776" cy="64536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/>
              <a:t>Основные этапы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6A2B55E-110B-C3AD-68CF-D63C7AB78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762000"/>
            <a:ext cx="6194648" cy="5334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ru-RU" sz="2400" b="1" dirty="0">
                <a:solidFill>
                  <a:schemeClr val="folHlink"/>
                </a:solidFill>
              </a:rPr>
              <a:t>I</a:t>
            </a:r>
            <a:r>
              <a:rPr lang="ru-RU" altLang="ru-RU" sz="2400" b="1" dirty="0">
                <a:solidFill>
                  <a:schemeClr val="folHlink"/>
                </a:solidFill>
              </a:rPr>
              <a:t> этап: установление контакта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800" dirty="0"/>
              <a:t>- </a:t>
            </a:r>
            <a:r>
              <a:rPr lang="ru-RU" altLang="ru-RU" sz="1600" b="1" dirty="0"/>
              <a:t>щадящая сенсорная атмосфера занятия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 звучание спокойной музыки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общение с ребёнком негромким голосом, переходящим на шёпот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избегать прямого взгляда на ребёнка, резких движений, прямых    вопросов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преодоление страха у ребёнка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поощрение даже при минимальной активности ребёнка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 больше наблюдений, фиксирование реакций, положительных(+) и отрицательных (-) эмоций: что их вызывает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реализация ребёнком собственных резервов и механизмов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использование разнообразных приёмов: общая релаксация, снятие патологического напряжения, уменьшение тревожности, увеличение активности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dirty="0"/>
              <a:t>положительная (+) установка родителей, активная помощь родителей.</a:t>
            </a:r>
            <a:endParaRPr lang="en-US" altLang="ru-RU" sz="16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8F77ABF7-B4D4-304B-E166-3ADA1B8AE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6840760" cy="5979368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dirty="0">
                <a:solidFill>
                  <a:schemeClr val="folHlink"/>
                </a:solidFill>
              </a:rPr>
              <a:t>II</a:t>
            </a:r>
            <a:r>
              <a:rPr lang="ru-RU" altLang="ru-RU" sz="2400" b="1" dirty="0">
                <a:solidFill>
                  <a:schemeClr val="folHlink"/>
                </a:solidFill>
              </a:rPr>
              <a:t> этап: усиление активности ребёнка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/>
              <a:t>почувствовать настроение ребёнка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/>
              <a:t>использовать индивидуальные особенности в пользу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/>
              <a:t>развитие социально-бытовых навыков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dirty="0">
                <a:solidFill>
                  <a:schemeClr val="folHlink"/>
                </a:solidFill>
              </a:rPr>
              <a:t>III</a:t>
            </a:r>
            <a:r>
              <a:rPr lang="ru-RU" altLang="ru-RU" sz="2400" b="1" dirty="0">
                <a:solidFill>
                  <a:schemeClr val="folHlink"/>
                </a:solidFill>
              </a:rPr>
              <a:t> этап: организация целенаправленного поведения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/>
              <a:t>+ музыкальное сопровождение занятий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dirty="0"/>
              <a:t>+ игры с длительным положительным сосредоточением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dirty="0">
                <a:solidFill>
                  <a:schemeClr val="folHlink"/>
                </a:solidFill>
              </a:rPr>
              <a:t>IV</a:t>
            </a:r>
            <a:r>
              <a:rPr lang="ru-RU" altLang="ru-RU" sz="2400" b="1" dirty="0">
                <a:solidFill>
                  <a:schemeClr val="folHlink"/>
                </a:solidFill>
              </a:rPr>
              <a:t> этап: преодоление патологических форм поведения (агрессии, капризов, негативизма)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dirty="0">
                <a:solidFill>
                  <a:schemeClr val="folHlink"/>
                </a:solidFill>
              </a:rPr>
              <a:t>V</a:t>
            </a:r>
            <a:r>
              <a:rPr lang="ru-RU" altLang="ru-RU" sz="2400" b="1" dirty="0">
                <a:solidFill>
                  <a:schemeClr val="folHlink"/>
                </a:solidFill>
              </a:rPr>
              <a:t> этап: формирование учебного поведения и учебных знаний, умений, навыков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b="1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E36677E-CED2-E15C-B4E6-F95794A4D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1" y="116632"/>
            <a:ext cx="6705792" cy="792088"/>
          </a:xfrm>
        </p:spPr>
        <p:txBody>
          <a:bodyPr/>
          <a:lstStyle/>
          <a:p>
            <a:pPr algn="ctr" eaLnBrk="1" hangingPunct="1"/>
            <a:r>
              <a:rPr lang="ru-RU" altLang="ru-RU" sz="3600" b="1" dirty="0"/>
              <a:t>Рекомендации педагогам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2D4B8CD-018D-D60E-CFCF-4474A9584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764704"/>
            <a:ext cx="6855296" cy="533129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ru-RU" altLang="ru-RU" sz="1400" dirty="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1. Обучение аутичного ребёнка должно начинаться с овладения навыками самообслуживания, бытовыми навыками, с организации поведения, понимания инструкций педагога.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2. Установление эмоционального контакта с аутичным ребёнком (это обязательное условие)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3. Найти мотивацию ребёнка к тому виду деятельности, которая предлагается ребёнку, заинтересовать его.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4. Обучение в эмоционально комфортной обстановке.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5. Насыщение деятельности доступным смыслом.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6. Избегать формального механического научения.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7. Разработать программу по различным видам деятельности.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8CC85EF7-160A-A350-B5B4-0DCB61481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88640"/>
            <a:ext cx="6696744" cy="597936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8. Помнить стереотипы детей. Обучать их только тому, что им будет постоянно необходимо в учебной деятельности (не следует учить писать печатными буквами; потом они с большим трудом будут переучиваться писать прописными буквами и слитно).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9. Создание образовательного пространства: определить оптимальное время занятий (утро, день, полдень); рабочее место; отсутствие лишних предметов.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10. Дозировать учебный материал. Не допускать пресыщения и истощения.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1" dirty="0"/>
              <a:t>11. Сначала добиться того, чтобы ребёнок понял, чего от него хотят, позднее - включение в совместную деятельность; затем самостоятельное выполнение заданий.</a:t>
            </a:r>
          </a:p>
          <a:p>
            <a:pPr eaLnBrk="1" hangingPunct="1">
              <a:lnSpc>
                <a:spcPct val="80000"/>
              </a:lnSpc>
            </a:pPr>
            <a:endParaRPr lang="ru-RU" altLang="ru-RU" sz="17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D0EE294-8D52-1447-FDA6-5A46DA606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9" y="116632"/>
            <a:ext cx="6633784" cy="108012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/>
              <a:t>Методические требования к занятиям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A5E03C4-4776-4ED6-41FA-D8664B625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9" y="1340768"/>
            <a:ext cx="6912767" cy="475523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dirty="0"/>
              <a:t>1. </a:t>
            </a:r>
            <a:r>
              <a:rPr lang="ru-RU" altLang="ru-RU" sz="2400" b="1" dirty="0"/>
              <a:t>Любые задания должны предлагаться в наглядной форме;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2. Объяснения должны быть простыми, повторяющимися, одинаковыми;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3. Говорить с ребёнком негромким голосом, переходящим в шёпот;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4. Занятия в одно время, в одном месте;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5. Соблюдать ежедневные ритуалы;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6. Активность и успешность ребёнка поощряется (подкрепление);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7. Чаще разговаривать с ребёнком;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b="1" dirty="0"/>
              <a:t>8. Обеспечивать комфортную обстановку.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424936" cy="7551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Самые известные </a:t>
            </a:r>
            <a:r>
              <a:rPr lang="ru-RU" sz="36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аутисты</a:t>
            </a:r>
            <a:r>
              <a:rPr lang="ru-RU" sz="3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мира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440"/>
              </a:spcAft>
            </a:pPr>
            <a:r>
              <a:rPr lang="ru-RU" sz="2200" dirty="0">
                <a:solidFill>
                  <a:srgbClr val="24050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-Ньютон, Леонардо да Винчи, Эйнштейн, Моцарт, Кафка, Стивен Спилберг, Льюис </a:t>
            </a:r>
            <a:r>
              <a:rPr lang="ru-RU" sz="2200" dirty="0" err="1">
                <a:solidFill>
                  <a:srgbClr val="24050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Керолл</a:t>
            </a:r>
            <a:r>
              <a:rPr lang="ru-RU" sz="2200" dirty="0">
                <a:solidFill>
                  <a:srgbClr val="24050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Билл Гейтс — у  этих известных миру личностей были диагностированы проявления высоко-функционального аутизма (синдром </a:t>
            </a:r>
            <a:r>
              <a:rPr lang="ru-RU" sz="2200" dirty="0" err="1">
                <a:solidFill>
                  <a:srgbClr val="24050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Аспергера</a:t>
            </a:r>
            <a:r>
              <a:rPr lang="ru-RU" sz="2200" dirty="0">
                <a:solidFill>
                  <a:srgbClr val="24050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. </a:t>
            </a:r>
          </a:p>
          <a:p>
            <a:pPr>
              <a:spcAft>
                <a:spcPts val="1440"/>
              </a:spcAft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Аутисты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обладают большими способностями к программированию; часто они видят в компьютере близкое существо. По некоторым данным, у Билла Гейтса от 5 до 20% персонала --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аутисты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1440"/>
              </a:spcAft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-Ким Пик, известный по одноименному фильму «Человек дождя», стал самым популярным аутистом мира. В 1,5 года запоминал все прочитаны ему книги, в 3 года научился читать. Однажды он пролистал телефонный справочник родного Солт-Лейк-Сити и запомнил наизусть все номера и данные его жителей. На тот момент в городе проживало около 1,5 млн человек. Толстую книгу осиливает за 25 минут, читая одновременно две страницы (одну левым, другую — правым глазом). При этом с трудом одевается сам и забывает, как чистить зубы.</a:t>
            </a:r>
          </a:p>
          <a:p>
            <a:pPr>
              <a:lnSpc>
                <a:spcPct val="115000"/>
              </a:lnSpc>
              <a:spcAft>
                <a:spcPts val="1440"/>
              </a:spcAft>
            </a:pPr>
            <a:endParaRPr lang="ru-RU" sz="2000" dirty="0"/>
          </a:p>
          <a:p>
            <a:pPr>
              <a:lnSpc>
                <a:spcPct val="115000"/>
              </a:lnSpc>
              <a:spcAft>
                <a:spcPts val="144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55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F91DD-4971-1B26-719A-714BF783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581128"/>
            <a:ext cx="7488831" cy="78621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К концу жизни мужчина прочитал и мог воспроизвести по памяти содержание около 12 тыс. книг. 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56FF41-BF40-E43D-2BAA-92770BF436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52" r="5852"/>
          <a:stretch>
            <a:fillRect/>
          </a:stretch>
        </p:blipFill>
        <p:spPr>
          <a:xfrm>
            <a:off x="609598" y="135201"/>
            <a:ext cx="7130753" cy="432011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322EDE1-6A17-FCAD-D7D5-4ADC7B7C5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В памяти Кима Пика помещались карты всех автомобильных дорог Канады и США, все известные исторические даты, телефонные коды разных стран и городов.</a:t>
            </a:r>
          </a:p>
        </p:txBody>
      </p:sp>
    </p:spTree>
    <p:extLst>
      <p:ext uri="{BB962C8B-B14F-4D97-AF65-F5344CB8AC3E}">
        <p14:creationId xmlns:p14="http://schemas.microsoft.com/office/powerpoint/2010/main" val="20631488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71387"/>
            <a:ext cx="7308304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44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Мальчиков среди аутистов в 4 раза больше, чем девочек.</a:t>
            </a:r>
          </a:p>
          <a:p>
            <a:pPr>
              <a:spcAft>
                <a:spcPts val="144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Люди с аутическим мышлением часто отличаются астеническим телосложением.</a:t>
            </a:r>
          </a:p>
          <a:p>
            <a:pPr>
              <a:spcAft>
                <a:spcPts val="1440"/>
              </a:spcAft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- 70% аутистов не имеют друзей. 95% никогда не заводили семью. </a:t>
            </a:r>
          </a:p>
        </p:txBody>
      </p:sp>
      <p:pic>
        <p:nvPicPr>
          <p:cNvPr id="3" name="Рисунок 2" descr="http://www.myshared.ru/thumbs/6/766818/big_thum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3623450"/>
            <a:ext cx="6048672" cy="29739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42910"/>
            <a:ext cx="8579296" cy="11967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Интересные факты</a:t>
            </a:r>
          </a:p>
        </p:txBody>
      </p:sp>
    </p:spTree>
    <p:extLst>
      <p:ext uri="{BB962C8B-B14F-4D97-AF65-F5344CB8AC3E}">
        <p14:creationId xmlns:p14="http://schemas.microsoft.com/office/powerpoint/2010/main" val="212159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20509D-5BE9-24B4-2320-486F4B73D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692696"/>
            <a:ext cx="852878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94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1772816"/>
            <a:ext cx="5256584" cy="2736304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216839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75704F3-B822-9E5F-5EA7-B2A5B6929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24744"/>
            <a:ext cx="857695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5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0BA047-55E2-A7C0-DF0D-BB9B8D1BC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52736"/>
            <a:ext cx="8496944" cy="52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76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69D1F7F-D39A-9F89-3DBA-77C4188F4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24" y="562601"/>
            <a:ext cx="8568952" cy="57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1504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2458</TotalTime>
  <Words>4386</Words>
  <Application>Microsoft Office PowerPoint</Application>
  <PresentationFormat>Экран (4:3)</PresentationFormat>
  <Paragraphs>379</Paragraphs>
  <Slides>60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9" baseType="lpstr">
      <vt:lpstr>Arial</vt:lpstr>
      <vt:lpstr>Calibri</vt:lpstr>
      <vt:lpstr>Franklin Gothic Book</vt:lpstr>
      <vt:lpstr>Times New Roman</vt:lpstr>
      <vt:lpstr>Trebuchet MS</vt:lpstr>
      <vt:lpstr>Wingdings</vt:lpstr>
      <vt:lpstr>Wingdings 2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Историческая справка</vt:lpstr>
      <vt:lpstr>История</vt:lpstr>
      <vt:lpstr>Аутизм</vt:lpstr>
      <vt:lpstr>Синдром раннего детского аутизма (РДА)</vt:lpstr>
      <vt:lpstr>Возможные факторы возникновения аутизма  </vt:lpstr>
      <vt:lpstr>Этиология РДА</vt:lpstr>
      <vt:lpstr>Аутизм может диагностировать  только психиатр</vt:lpstr>
      <vt:lpstr>Основные симптомы аутизма у детей</vt:lpstr>
      <vt:lpstr>Презентация PowerPoint</vt:lpstr>
      <vt:lpstr>Презентация PowerPoint</vt:lpstr>
      <vt:lpstr>Главные признаки РДА</vt:lpstr>
      <vt:lpstr>Презентация PowerPoint</vt:lpstr>
      <vt:lpstr>Презентация PowerPoint</vt:lpstr>
      <vt:lpstr>Аутизм и контактность</vt:lpstr>
      <vt:lpstr>Эмоции при РДА</vt:lpstr>
      <vt:lpstr>Сенсорика </vt:lpstr>
      <vt:lpstr>Сенсорика</vt:lpstr>
      <vt:lpstr>Сенсорика</vt:lpstr>
      <vt:lpstr>Моторика </vt:lpstr>
      <vt:lpstr>Поведение</vt:lpstr>
      <vt:lpstr>Особенности речевого развития аутичных детей</vt:lpstr>
      <vt:lpstr>Речь аутичного ребёнка</vt:lpstr>
      <vt:lpstr>Игра</vt:lpstr>
      <vt:lpstr>Диагностические коды  МКБ - 10</vt:lpstr>
      <vt:lpstr>Типы аутизма</vt:lpstr>
      <vt:lpstr>Презентация PowerPoint</vt:lpstr>
      <vt:lpstr>Расстройства аутистического спектра (РАС)</vt:lpstr>
      <vt:lpstr>Особенности проведения контрольно-оценочных процедур</vt:lpstr>
      <vt:lpstr>При проведении оценочных процедур необходимо учитывать следующие специфические характеристики обучающихся с РАС:</vt:lpstr>
      <vt:lpstr>Методы работы с детьми-аутистами</vt:lpstr>
      <vt:lpstr>Презентация PowerPoint</vt:lpstr>
      <vt:lpstr>Презентация PowerPoint</vt:lpstr>
      <vt:lpstr>Презентация PowerPoint</vt:lpstr>
      <vt:lpstr>Методы раннего  вмешательства</vt:lpstr>
      <vt:lpstr>Холдинг - терапия</vt:lpstr>
      <vt:lpstr>Презентация PowerPoint</vt:lpstr>
      <vt:lpstr>Презентация PowerPoint</vt:lpstr>
      <vt:lpstr>В работе с аутичными детьми педагогам необходимо соблюдать следующие правила – Наладить первичный контакт с ребенком. Использовать прием «от простого – к сложному». Знакомить с правилами поведения ребенка нужно постепенно . Давать много подсказок. Использовать принцип дозированной речи. Сформировать учебное поведение. Комплексный подход – основа социализации.</vt:lpstr>
      <vt:lpstr>Принципы работы с аутистами</vt:lpstr>
      <vt:lpstr>Основные этапы </vt:lpstr>
      <vt:lpstr>Презентация PowerPoint</vt:lpstr>
      <vt:lpstr>Рекомендации педагогам</vt:lpstr>
      <vt:lpstr>Презентация PowerPoint</vt:lpstr>
      <vt:lpstr>Методические требования к занятиям</vt:lpstr>
      <vt:lpstr>Презентация PowerPoint</vt:lpstr>
      <vt:lpstr>К концу жизни мужчина прочитал и мог воспроизвести по памяти содержание около 12 тыс. книг.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ivashkova.dasha@mail.ru</dc:creator>
  <cp:lastModifiedBy>user</cp:lastModifiedBy>
  <cp:revision>123</cp:revision>
  <dcterms:created xsi:type="dcterms:W3CDTF">2010-11-08T12:04:48Z</dcterms:created>
  <dcterms:modified xsi:type="dcterms:W3CDTF">2024-04-08T06:13:34Z</dcterms:modified>
</cp:coreProperties>
</file>