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24"/>
  </p:notesMasterIdLst>
  <p:sldIdLst>
    <p:sldId id="318" r:id="rId5"/>
    <p:sldId id="257" r:id="rId6"/>
    <p:sldId id="277" r:id="rId7"/>
    <p:sldId id="321" r:id="rId8"/>
    <p:sldId id="320" r:id="rId9"/>
    <p:sldId id="319" r:id="rId10"/>
    <p:sldId id="297" r:id="rId11"/>
    <p:sldId id="316" r:id="rId12"/>
    <p:sldId id="264" r:id="rId13"/>
    <p:sldId id="304" r:id="rId14"/>
    <p:sldId id="308" r:id="rId15"/>
    <p:sldId id="300" r:id="rId16"/>
    <p:sldId id="302" r:id="rId17"/>
    <p:sldId id="301" r:id="rId18"/>
    <p:sldId id="317" r:id="rId19"/>
    <p:sldId id="262" r:id="rId20"/>
    <p:sldId id="311" r:id="rId21"/>
    <p:sldId id="312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EB34A-2412-4B9D-808A-2C0DA7A72C55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8C2C9-22B4-460B-A8B8-EAFBD4186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0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021E24-0547-4DAF-9144-5868B820D5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40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7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99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26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0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44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7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82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36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35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57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99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CDA6E097-7239-C129-2209-32C3AEB3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387E54AC-5B72-3FC6-DB05-25C2870B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B7C25F1B-117E-5341-2485-953CBC67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9E2CA87-658D-42E2-BC98-6B7B0D81FF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183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D9329FC-990C-B8DE-1C45-9DA8E1F19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45FA13A-FFE2-5CBE-94F5-F87BBC8A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5000322-4C6A-549E-D8CE-47F5C5E3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BAA1C-77D5-4D75-B701-2FFF7D0015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570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6D795-2361-C234-5861-4665AC7A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86F01-EB7E-DB79-C145-3DD02E0A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ECF3-7F72-233B-009B-326E8F36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623CEEB-DB92-4086-A0D6-9BF472F4B2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961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99D26693-E189-61FA-28E1-46037818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B686CF36-4F52-BB8D-E21E-7B1FD9E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F626088-D632-8AA3-0C19-1499BEB2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D047-648A-43B7-A670-1C1E08F9CE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2902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58F8DB3C-FD2E-9A2D-2C4F-62AE87E0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29E0A8E4-47A3-ED9F-9317-AC526AA8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44694E4-7F7F-F991-273B-8F5C1A30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44E75-D241-4FC6-A880-7D29BB6543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5219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8D725C78-2F50-B692-464E-2A37CBB6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699249A4-9A74-DE21-18BA-29BCB2C3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B9A7354-0A04-1110-5E0F-CC2D22EE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3343-4773-4308-8D30-E65D958C4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777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EBE3EB5-AB07-1452-3ADF-190D1A6A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F76E8DFE-9553-51A6-FF98-4FA8A04B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8E0482DD-4289-1DC7-BD6E-B19D98FD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EBF69-1A93-42C8-9871-6CF932C21F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535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9C60039F-6C8B-0D7A-571D-D8B5F1CE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0ADD015A-88C8-E49E-7664-777C377E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43AE7E70-7B9B-2212-E1CD-6534848D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3C60-346A-420D-974F-C65E2844E9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38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2EE3E903-60C3-0774-EED4-D224F7596CF2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6055A84C-7C38-C083-FF31-3D279BD01608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EB00270D-2F49-F1AD-6B59-C81947C7D8B0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2EBC13CF-F0A2-D303-FA4E-B62641D10E70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27D08DF-3242-CC6E-AFF7-B0A8282DC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4C45E2F-711A-21FD-AC71-8BE1A9E2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2109613-EDF9-7A81-09E7-DE6B4F21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DD2BF-5452-4B85-8232-553F8C32A8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5459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7A13C80-D8C2-8951-CD58-28DAE3C4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A9F1C18-EDC9-CC99-021D-015CC35F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DE849D4-0136-3585-DDD2-EE4A43B2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64A0-78CE-46AA-B01E-C5586F37F5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557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13D40F2-582D-743A-518A-E4D235E1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3D3FEC7-1591-BBEB-B6F1-99D3FB10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AC6AD4F-08D3-75F0-C02C-EAC0DB57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36A8-E4D3-4E72-99C6-DC452C0E7E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733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93663"/>
            <a:ext cx="11176000" cy="2103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17600" y="1905001"/>
            <a:ext cx="5234517" cy="42338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6555318" y="1905001"/>
            <a:ext cx="5234516" cy="42338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262C29-FAC5-619D-2BA8-E94AD6740EF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117600" y="6245226"/>
            <a:ext cx="2531533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A72D5-5AB3-3C97-1ED7-222EDBD5C69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572001" y="6245226"/>
            <a:ext cx="3856567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26BB3-9639-086D-B5F1-7796BDCCB4B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49834" y="6245226"/>
            <a:ext cx="2531533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D7E8-D26D-494F-AC9C-4C310C86CD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869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8E6C3-8E12-426B-A56F-861F8B162AC6}" type="datetime1">
              <a:rPr lang="ru-RU" smtClean="0"/>
              <a:t>27.03.2024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38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3CF11-4D7C-4367-8D00-578223D03103}" type="datetime1">
              <a:rPr lang="ru-RU" smtClean="0"/>
              <a:t>27.03.2024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37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0FCE8-CB6C-4798-845F-C8260D76B307}" type="datetime1">
              <a:rPr lang="ru-RU" smtClean="0"/>
              <a:t>27.03.2024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97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13A7E-4C64-47B0-B355-B165BE4012BA}" type="datetime1">
              <a:rPr lang="ru-RU" smtClean="0"/>
              <a:t>27.03.2024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06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CA3B4-5CE4-4976-BBFE-4E91C7258FC5}" type="datetime1">
              <a:rPr lang="ru-RU" smtClean="0"/>
              <a:t>27.03.2024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4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16041-DA7D-4734-AA8C-761AB09393E2}" type="datetime1">
              <a:rPr lang="ru-RU" smtClean="0"/>
              <a:t>27.03.2024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28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92EF8B-D3DF-4216-96A1-1B1DE794B37A}" type="datetime1">
              <a:rPr lang="ru-RU" smtClean="0"/>
              <a:t>27.03.2024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59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09563768-3096-48CB-A41A-8D454362CCAD}" type="datetime1">
              <a:rPr lang="ru-RU" smtClean="0"/>
              <a:t>27.03.2024</a:t>
            </a:fld>
            <a:endParaRPr lang="en-US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39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088EE-0E82-4198-BDFF-3B9755AA8919}" type="datetime1">
              <a:rPr lang="ru-RU" smtClean="0"/>
              <a:t>27.03.2024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87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23C2A-FDF4-456A-A556-14045268B55D}" type="datetime1">
              <a:rPr lang="ru-RU" smtClean="0"/>
              <a:t>27.03.2024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92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5CFD7-CC7C-49C5-B221-A9E29F5846A0}" type="datetime1">
              <a:rPr lang="ru-RU" smtClean="0"/>
              <a:t>27.03.2024</a:t>
            </a:fld>
            <a:endParaRPr lang="en-US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9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4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65418DB-D404-11C4-B771-32415EC48ADD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CA3F0F5-3293-2FA3-6106-33A7FFB32F61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8BC19C7B-0ECA-9511-F971-73EC1E8600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9FC0F343-42BE-5746-EA69-AF5DB41481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3882D5C-5A98-FA6E-2301-5B3A48C56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BED7D87-3FF4-F791-7C53-BF0F3BAC5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38B437D-AE4D-AFFB-B254-935787E7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B6B32E44-89B2-492F-9AAA-AFDA8E5524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DA70C76B-1967-0F73-5108-EE7E06D9C5EF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6628918-FAF5-2E48-29AA-F48C31DE254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B59EEF2-33EF-0E0D-CC22-CBD05C9ED2B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24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6B9E6FA-8E94-487D-81C3-7EE9BB2FD23D}" type="datetime1">
              <a:rPr lang="ru-RU" smtClean="0"/>
              <a:t>27.03.2024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522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tx1"/>
                </a:solidFill>
              </a:rPr>
              <a:t>НАРУШЕНИЯ ЗРЕНИЯ И СЛУХА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СЕНСОРНЫЕ НАРУШЕНИЯ </a:t>
            </a:r>
          </a:p>
          <a:p>
            <a:r>
              <a:rPr lang="ru-RU" sz="2200" b="1" i="1" dirty="0"/>
              <a:t> </a:t>
            </a:r>
            <a:r>
              <a:rPr lang="ru-RU" sz="2200" b="1" i="1" dirty="0" err="1"/>
              <a:t>сенсо́рный</a:t>
            </a:r>
            <a:r>
              <a:rPr lang="ru-RU" sz="2200" b="1" i="1" dirty="0"/>
              <a:t>  </a:t>
            </a:r>
            <a:r>
              <a:rPr lang="ru-RU" sz="2200" b="1" i="1" dirty="0" err="1"/>
              <a:t>ая</a:t>
            </a:r>
            <a:r>
              <a:rPr lang="ru-RU" sz="2200" b="1" i="1" dirty="0"/>
              <a:t>, </a:t>
            </a:r>
            <a:r>
              <a:rPr lang="ru-RU" sz="2200" b="1" i="1" dirty="0" err="1"/>
              <a:t>ое</a:t>
            </a:r>
            <a:r>
              <a:rPr lang="ru-RU" sz="2200" b="1" i="1" dirty="0"/>
              <a:t> (спец.) - относящийся к чувственному восприятию, ощущениям (Толковый словарь Ожегова С.И.) </a:t>
            </a:r>
          </a:p>
        </p:txBody>
      </p:sp>
    </p:spTree>
    <p:extLst>
      <p:ext uri="{BB962C8B-B14F-4D97-AF65-F5344CB8AC3E}">
        <p14:creationId xmlns:p14="http://schemas.microsoft.com/office/powerpoint/2010/main" val="316439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813C04F-0B80-63E6-40C1-46EE6D7D7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/>
              <a:t>ОБУЧЕНИЕ СЛАБОСЛЫШАЩИХ ДЕТЕЙ</a:t>
            </a:r>
            <a:endParaRPr lang="en-US" altLang="ru-RU" sz="3200" b="1"/>
          </a:p>
        </p:txBody>
      </p:sp>
      <p:sp>
        <p:nvSpPr>
          <p:cNvPr id="23555" name="AutoShape 3">
            <a:extLst>
              <a:ext uri="{FF2B5EF4-FFF2-40B4-BE49-F238E27FC236}">
                <a16:creationId xmlns:a16="http://schemas.microsoft.com/office/drawing/2014/main" id="{4D326B90-FFCB-E337-B716-62FD385A2D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19288" y="1916113"/>
            <a:ext cx="3833812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2F1208C6-A692-41C7-424E-5DFB5B1B826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79650" y="2205038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57" name="AutoShape 5">
            <a:extLst>
              <a:ext uri="{FF2B5EF4-FFF2-40B4-BE49-F238E27FC236}">
                <a16:creationId xmlns:a16="http://schemas.microsoft.com/office/drawing/2014/main" id="{B78EACF4-BEB7-02B2-11B3-64A4C25EE8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16500" y="1773238"/>
            <a:ext cx="5111750" cy="7921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hangingPunct="0">
              <a:defRPr/>
            </a:pPr>
            <a:r>
              <a:rPr lang="ru-RU" altLang="ru-RU" sz="2000" b="1">
                <a:solidFill>
                  <a:srgbClr val="432169"/>
                </a:solidFill>
                <a:latin typeface="Arial Rounded MT Bold" pitchFamily="34" charset="0"/>
              </a:rPr>
              <a:t>ИСПОЛЬЗОВАНИЕ </a:t>
            </a:r>
          </a:p>
          <a:p>
            <a:pPr defTabSz="914400" eaLnBrk="0" hangingPunct="0">
              <a:defRPr/>
            </a:pPr>
            <a:r>
              <a:rPr lang="ru-RU" altLang="ru-RU" sz="2000" b="1">
                <a:solidFill>
                  <a:srgbClr val="432169"/>
                </a:solidFill>
                <a:latin typeface="Arial Rounded MT Bold" pitchFamily="34" charset="0"/>
              </a:rPr>
              <a:t>АУДИОАППАРАТУРЫ: </a:t>
            </a:r>
            <a:endParaRPr lang="en-US" altLang="ru-RU" sz="2000" b="1">
              <a:solidFill>
                <a:srgbClr val="432169"/>
              </a:solidFill>
              <a:latin typeface="Arial Rounded MT Bold" pitchFamily="34" charset="0"/>
            </a:endParaRPr>
          </a:p>
        </p:txBody>
      </p:sp>
      <p:sp>
        <p:nvSpPr>
          <p:cNvPr id="23558" name="AutoShape 6">
            <a:extLst>
              <a:ext uri="{FF2B5EF4-FFF2-40B4-BE49-F238E27FC236}">
                <a16:creationId xmlns:a16="http://schemas.microsoft.com/office/drawing/2014/main" id="{EB4423B4-3354-33C4-0DBD-9D2CB7564D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08664" y="2997201"/>
            <a:ext cx="439102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hangingPunct="0">
              <a:defRPr/>
            </a:pPr>
            <a:r>
              <a:rPr lang="ru-RU" altLang="ru-RU" sz="1600" b="1">
                <a:solidFill>
                  <a:srgbClr val="16186C"/>
                </a:solidFill>
                <a:latin typeface="Arial" charset="0"/>
              </a:rPr>
              <a:t>ИНДИВИДУАЛЬНЫХ СЛУХОВЫХ </a:t>
            </a:r>
          </a:p>
          <a:p>
            <a:pPr defTabSz="914400" eaLnBrk="0" hangingPunct="0">
              <a:defRPr/>
            </a:pPr>
            <a:r>
              <a:rPr lang="ru-RU" altLang="ru-RU" sz="1600" b="1">
                <a:solidFill>
                  <a:srgbClr val="16186C"/>
                </a:solidFill>
                <a:latin typeface="Arial" charset="0"/>
              </a:rPr>
              <a:t>АППАРАТОВ</a:t>
            </a:r>
            <a:endParaRPr lang="en-US" altLang="ru-RU" sz="1600" b="1">
              <a:solidFill>
                <a:srgbClr val="16186C"/>
              </a:solidFill>
              <a:latin typeface="Arial" charset="0"/>
            </a:endParaRP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63494791-BD36-A093-B571-A65C494B00B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6988" y="2924175"/>
            <a:ext cx="2894012" cy="1677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ru-RU" alt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ОПОРА  НА </a:t>
            </a:r>
          </a:p>
          <a:p>
            <a:pPr defTabSz="914400" eaLnBrk="0" hangingPunct="0">
              <a:defRPr/>
            </a:pPr>
            <a:r>
              <a:rPr lang="ru-RU" alt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ОСТАТОЧНЫЙ </a:t>
            </a:r>
          </a:p>
          <a:p>
            <a:pPr defTabSz="914400" eaLnBrk="0" hangingPunct="0">
              <a:defRPr/>
            </a:pPr>
            <a:r>
              <a:rPr lang="ru-RU" alt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СЛУХ</a:t>
            </a:r>
          </a:p>
          <a:p>
            <a:pPr defTabSz="914400" eaLnBrk="0" hangingPunct="0">
              <a:defRPr/>
            </a:pPr>
            <a:endParaRPr lang="en-US" altLang="ru-RU" sz="2000" b="1">
              <a:solidFill>
                <a:srgbClr val="43216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63" name="AutoShape 11">
            <a:extLst>
              <a:ext uri="{FF2B5EF4-FFF2-40B4-BE49-F238E27FC236}">
                <a16:creationId xmlns:a16="http://schemas.microsoft.com/office/drawing/2014/main" id="{49BC76E4-8E91-5415-72DE-49CBC1ACA7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08664" y="3716339"/>
            <a:ext cx="439102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hangingPunct="0">
              <a:defRPr/>
            </a:pPr>
            <a:r>
              <a:rPr lang="ru-RU" altLang="ru-RU" sz="1600" b="1">
                <a:solidFill>
                  <a:srgbClr val="16186C"/>
                </a:solidFill>
                <a:latin typeface="Arial" charset="0"/>
              </a:rPr>
              <a:t>МИКРОФОНОВ, НАУШНИКОВ,</a:t>
            </a:r>
            <a:endParaRPr lang="en-US" altLang="ru-RU" sz="1600" b="1">
              <a:solidFill>
                <a:srgbClr val="16186C"/>
              </a:solidFill>
              <a:latin typeface="Arial" charset="0"/>
            </a:endParaRPr>
          </a:p>
        </p:txBody>
      </p:sp>
      <p:sp>
        <p:nvSpPr>
          <p:cNvPr id="23564" name="AutoShape 12">
            <a:extLst>
              <a:ext uri="{FF2B5EF4-FFF2-40B4-BE49-F238E27FC236}">
                <a16:creationId xmlns:a16="http://schemas.microsoft.com/office/drawing/2014/main" id="{A25EB328-655C-2049-5049-D925D7AFF4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5639" y="4365626"/>
            <a:ext cx="4465637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hangingPunct="0">
              <a:defRPr/>
            </a:pPr>
            <a:r>
              <a:rPr lang="ru-RU" altLang="ru-RU" sz="1600" b="1">
                <a:solidFill>
                  <a:srgbClr val="16186C"/>
                </a:solidFill>
                <a:latin typeface="Arial" charset="0"/>
              </a:rPr>
              <a:t>АУДИО-ТЕЛЕАППАРАТУРЫ</a:t>
            </a:r>
            <a:endParaRPr lang="en-US" altLang="ru-RU" sz="1600" b="1">
              <a:solidFill>
                <a:srgbClr val="16186C"/>
              </a:solidFill>
              <a:latin typeface="Arial" charset="0"/>
            </a:endParaRPr>
          </a:p>
        </p:txBody>
      </p:sp>
      <p:sp>
        <p:nvSpPr>
          <p:cNvPr id="23565" name="AutoShape 13">
            <a:extLst>
              <a:ext uri="{FF2B5EF4-FFF2-40B4-BE49-F238E27FC236}">
                <a16:creationId xmlns:a16="http://schemas.microsoft.com/office/drawing/2014/main" id="{CC5C2492-80FB-C1FC-6855-F2203C2814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5639" y="5084764"/>
            <a:ext cx="453707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hangingPunct="0">
              <a:defRPr/>
            </a:pPr>
            <a:r>
              <a:rPr lang="ru-RU" altLang="ru-RU" sz="1600" b="1">
                <a:solidFill>
                  <a:srgbClr val="16186C"/>
                </a:solidFill>
                <a:latin typeface="Arial" charset="0"/>
              </a:rPr>
              <a:t>КОМПЬЮТЕРОВ</a:t>
            </a:r>
            <a:endParaRPr lang="en-US" altLang="ru-RU" sz="1600" b="1">
              <a:solidFill>
                <a:srgbClr val="16186C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animBg="1"/>
      <p:bldP spid="23557" grpId="0" animBg="1"/>
      <p:bldP spid="23558" grpId="0" animBg="1"/>
      <p:bldP spid="23563" grpId="0" animBg="1"/>
      <p:bldP spid="23564" grpId="0" animBg="1"/>
      <p:bldP spid="235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F3CE6A7-FBB4-D399-932A-445515E08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/>
              <a:t>ОБУЧЕНИЕ ГЛУХИХ ДЕТЕЙ</a:t>
            </a:r>
            <a:endParaRPr lang="en-US" altLang="ru-RU" sz="3200" b="1"/>
          </a:p>
        </p:txBody>
      </p:sp>
      <p:sp>
        <p:nvSpPr>
          <p:cNvPr id="20483" name="AutoShape 3">
            <a:extLst>
              <a:ext uri="{FF2B5EF4-FFF2-40B4-BE49-F238E27FC236}">
                <a16:creationId xmlns:a16="http://schemas.microsoft.com/office/drawing/2014/main" id="{8FCAA534-7919-18ED-1D57-3475D4137A0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19288" y="1989138"/>
            <a:ext cx="3833812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84" name="Oval 4">
            <a:extLst>
              <a:ext uri="{FF2B5EF4-FFF2-40B4-BE49-F238E27FC236}">
                <a16:creationId xmlns:a16="http://schemas.microsoft.com/office/drawing/2014/main" id="{0094923B-F67A-88C0-F14C-1B16BEEC7D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79650" y="2276475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E3D8131E-4321-CAA8-E40B-5007C73208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48300" y="2420938"/>
            <a:ext cx="4679950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hangingPunct="0">
              <a:defRPr/>
            </a:pPr>
            <a:r>
              <a:rPr lang="ru-RU" altLang="ru-RU" sz="2400" b="1">
                <a:solidFill>
                  <a:prstClr val="white"/>
                </a:solidFill>
                <a:latin typeface="Arial" charset="0"/>
              </a:rPr>
              <a:t>ЗРИТЕЛЬНЫЙ</a:t>
            </a:r>
            <a:endParaRPr lang="en-US" altLang="ru-RU" sz="24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0486" name="AutoShape 6">
            <a:extLst>
              <a:ext uri="{FF2B5EF4-FFF2-40B4-BE49-F238E27FC236}">
                <a16:creationId xmlns:a16="http://schemas.microsoft.com/office/drawing/2014/main" id="{CF24AEE2-1673-986F-D17C-33C41F6055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5638" y="3357564"/>
            <a:ext cx="4176712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hangingPunct="0">
              <a:defRPr/>
            </a:pPr>
            <a:r>
              <a:rPr lang="ru-RU" altLang="ru-RU" sz="2400" b="1">
                <a:solidFill>
                  <a:prstClr val="white"/>
                </a:solidFill>
                <a:latin typeface="Arial" charset="0"/>
              </a:rPr>
              <a:t>КОЖНЫЙ</a:t>
            </a:r>
            <a:endParaRPr lang="en-US" altLang="ru-RU" sz="24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0487" name="AutoShape 7">
            <a:extLst>
              <a:ext uri="{FF2B5EF4-FFF2-40B4-BE49-F238E27FC236}">
                <a16:creationId xmlns:a16="http://schemas.microsoft.com/office/drawing/2014/main" id="{4BE0D796-939F-3381-D22A-7757251BAB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5638" y="4221163"/>
            <a:ext cx="4248150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hangingPunct="0">
              <a:defRPr/>
            </a:pPr>
            <a:r>
              <a:rPr lang="ru-RU" altLang="ru-RU" sz="2400" b="1">
                <a:solidFill>
                  <a:prstClr val="white"/>
                </a:solidFill>
                <a:latin typeface="Arial" charset="0"/>
              </a:rPr>
              <a:t>ВИБРАЦИОННЫЙ</a:t>
            </a:r>
            <a:endParaRPr lang="en-US" altLang="ru-RU" sz="24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0488" name="AutoShape 8">
            <a:extLst>
              <a:ext uri="{FF2B5EF4-FFF2-40B4-BE49-F238E27FC236}">
                <a16:creationId xmlns:a16="http://schemas.microsoft.com/office/drawing/2014/main" id="{25CF6EBF-2B1F-B91C-FDC2-1A73AE8055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03839" y="5157788"/>
            <a:ext cx="453707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hangingPunct="0">
              <a:defRPr/>
            </a:pPr>
            <a:r>
              <a:rPr lang="ru-RU" altLang="ru-RU" sz="2400" b="1">
                <a:solidFill>
                  <a:prstClr val="white"/>
                </a:solidFill>
                <a:latin typeface="Arial" charset="0"/>
              </a:rPr>
              <a:t>ОБОНЯТЕЛЬНЫЙ</a:t>
            </a:r>
            <a:endParaRPr lang="en-US" altLang="ru-RU" sz="24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2CDE3A39-AEF6-399C-8AC9-91CA2A2F5BD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6988" y="2997200"/>
            <a:ext cx="2619628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ru-RU" alt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ОПОРА </a:t>
            </a:r>
          </a:p>
          <a:p>
            <a:pPr defTabSz="914400" eaLnBrk="0" hangingPunct="0">
              <a:defRPr/>
            </a:pPr>
            <a:r>
              <a:rPr lang="ru-RU" alt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</a:t>
            </a:r>
          </a:p>
          <a:p>
            <a:pPr defTabSz="914400" eaLnBrk="0" hangingPunct="0">
              <a:defRPr/>
            </a:pPr>
            <a:r>
              <a:rPr lang="ru-RU" alt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СОХРАННЫЕ </a:t>
            </a:r>
          </a:p>
          <a:p>
            <a:pPr defTabSz="914400" eaLnBrk="0" hangingPunct="0">
              <a:defRPr/>
            </a:pPr>
            <a:r>
              <a:rPr lang="ru-RU" alt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АНАЛИЗАТОРЫ</a:t>
            </a:r>
            <a:endParaRPr lang="en-US" altLang="ru-RU" sz="24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animBg="1"/>
      <p:bldP spid="20485" grpId="0" animBg="1"/>
      <p:bldP spid="20486" grpId="0" animBg="1"/>
      <p:bldP spid="20487" grpId="0" animBg="1"/>
      <p:bldP spid="204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B81E4-6110-74DE-48EB-D7AC595B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3" y="702156"/>
            <a:ext cx="11374325" cy="11901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максимально сократить или  исключить использование описаний аудиальных ощущений, связанных с восприятием звука. Например, обороты типа: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0FB405-297A-78A6-0C73-3B3A6DB35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2" y="1892299"/>
            <a:ext cx="11719035" cy="4896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«Это громко сказано!», </a:t>
            </a:r>
          </a:p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«Послушайте меня»,</a:t>
            </a:r>
          </a:p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«Слушайте внимательно!»</a:t>
            </a:r>
          </a:p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«Это работа звучит во многих объявлениях»;</a:t>
            </a:r>
          </a:p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«Эта работа очень или слишком монотонна»; </a:t>
            </a:r>
          </a:p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«Тихое место в центре города»;</a:t>
            </a:r>
          </a:p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«Вы меня услышали?» и т.п.</a:t>
            </a:r>
          </a:p>
        </p:txBody>
      </p:sp>
    </p:spTree>
    <p:extLst>
      <p:ext uri="{BB962C8B-B14F-4D97-AF65-F5344CB8AC3E}">
        <p14:creationId xmlns:p14="http://schemas.microsoft.com/office/powerpoint/2010/main" val="33468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2F01C-841A-A717-B39F-45369A7D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1" y="614856"/>
            <a:ext cx="12018579" cy="99322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общения с людьми, имеющими нарушения слуха, стоит максимально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опираться на использование других информационных каналов: визуального,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кинестетического. Помимо наглядности можно использоваться такие обороты, как: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2B5654-B183-7CEA-06D9-BA0BB7450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21" y="1608084"/>
            <a:ext cx="11824138" cy="5108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«Это свежая идея»;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«С этим вы легко справитесь»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«Я советую это дальше в перспективу вашей жизни»; 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«Я счастлив, что мы с вами видим это одинаково»; 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«Ну, давайте рассмотрим ваши интересы»;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«Этот образ вашей будущей профессии вырисовывается в ходе нашей беседы»; 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«Это работа поднимет Вас в восприятии вашего окружения»;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«Вы правильно двигаетесь в нужном направлении»; </a:t>
            </a:r>
          </a:p>
        </p:txBody>
      </p:sp>
    </p:spTree>
    <p:extLst>
      <p:ext uri="{BB962C8B-B14F-4D97-AF65-F5344CB8AC3E}">
        <p14:creationId xmlns:p14="http://schemas.microsoft.com/office/powerpoint/2010/main" val="121312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FBB927-DE39-B0F8-B3CC-09F8D0868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882869"/>
            <a:ext cx="5194767" cy="564405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слов,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восприятием звука 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ограничить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причине того, что человек с нарушениями слуха не сможет всегда правильно понять и усвоить информацию такого рода.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46A639-930A-C566-72E5-BD76F05679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5106" y="2228004"/>
            <a:ext cx="6157065" cy="34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01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45E103-0F0A-BFF0-19BC-A7B1F726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27.03.2024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C492E9-C576-9725-1062-25F8A259D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86" y="753993"/>
            <a:ext cx="3302056" cy="24746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FC97CC-8F76-3EE3-D4A8-5254558D8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06" y="3629400"/>
            <a:ext cx="3737462" cy="28009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49EAA3-9881-780F-B3F4-48E19EA49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444" y="630621"/>
            <a:ext cx="3868970" cy="29017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38E5E7-562E-8565-D34F-4663029F1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414" y="3807993"/>
            <a:ext cx="4572000" cy="2571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4365B0-08B8-4C84-0203-CB77B8353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05" y="753993"/>
            <a:ext cx="3737461" cy="247460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2143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Нарушения зрения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5297" y="733245"/>
            <a:ext cx="6970145" cy="5926347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1) возможность предоставления демонстрируемой информации в доступной форме с четким и выразительным голосовым сопровождение  или при необходимости </a:t>
            </a:r>
            <a:r>
              <a:rPr lang="ru-RU" sz="1400" dirty="0" err="1"/>
              <a:t>тифлокомментированием</a:t>
            </a:r>
            <a:r>
              <a:rPr lang="ru-RU" sz="1400" dirty="0"/>
              <a:t>);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2) возможность дублирования информации с использованием разных ресурсов (укрупнённый шрифт, аудио, рельефно-графические пособия и др.);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3) использование укрупненных визуальных средств;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4) дополнительное время на выполнение заданий;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5) дозирование зрительной нагрузки (оптимально – не более 15 минут);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6) перерыв для отдыха и гимнастики для глаз;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7) соблюдение требования к наглядности: контрастность контуров предъявляемых объектов, предварительная проработка некоторых картин и рисунков: усиление контура, удаление лишних деталей, оптимальные для восприятия размеры объектов - общая площадь около 500 квадратных сантиметров, отдельные детали - 13 миллиметров; толщина контура объекта зависит от остроты зрения, примерно, от полмиллиметра до пяти миллиметров; цветовая гамма должна быть разнообразна, предпочтительнее желто-оранжево-красные, зеленые и коричневые тона и оттенки. Желательна окраска, близкая к естественной окраске. Шрифт черного цвета, выделение части текста зеленым цветом;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8)  сопровождение помощником;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9) возможность использования специального оборудования, в том числе компьютера, оснащенного специальным программным обеспечением, адаптированного/специального автоматизированного рабочего места;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10) повышенное освещение рабочего места (обеспечить его размещение вблизи окна или источников освещения, обеспечить дополнительным освещением);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12)  стол, за которым работает обучающийся, должен иметь матовую поверхность;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13) по возможности избегать работу с мелкими деталями и предметами.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54177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AutoShape 3">
            <a:extLst>
              <a:ext uri="{FF2B5EF4-FFF2-40B4-BE49-F238E27FC236}">
                <a16:creationId xmlns:a16="http://schemas.microsoft.com/office/drawing/2014/main" id="{D1C336F7-A59E-E002-9308-7D2A678E4E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47851" y="1484313"/>
            <a:ext cx="3833813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8" name="Oval 4">
            <a:extLst>
              <a:ext uri="{FF2B5EF4-FFF2-40B4-BE49-F238E27FC236}">
                <a16:creationId xmlns:a16="http://schemas.microsoft.com/office/drawing/2014/main" id="{075B5233-C951-3719-2D23-EDC2B27AD51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08213" y="1773238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9" name="AutoShape 5">
            <a:extLst>
              <a:ext uri="{FF2B5EF4-FFF2-40B4-BE49-F238E27FC236}">
                <a16:creationId xmlns:a16="http://schemas.microsoft.com/office/drawing/2014/main" id="{F29B4903-F25A-1454-70B7-4E53528CDF7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59376" y="1700213"/>
            <a:ext cx="39973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СЛУХОВОЙ</a:t>
            </a:r>
            <a:endParaRPr lang="en-US" alt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0" name="AutoShape 6">
            <a:extLst>
              <a:ext uri="{FF2B5EF4-FFF2-40B4-BE49-F238E27FC236}">
                <a16:creationId xmlns:a16="http://schemas.microsoft.com/office/drawing/2014/main" id="{0222994C-1056-3B91-1C3C-A3AB78F9DB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64200" y="2636839"/>
            <a:ext cx="4319588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КОЖНЫЙ (ТАКТИЛЬНЫЙ)</a:t>
            </a:r>
            <a:endParaRPr lang="en-US" alt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1" name="AutoShape 7">
            <a:extLst>
              <a:ext uri="{FF2B5EF4-FFF2-40B4-BE49-F238E27FC236}">
                <a16:creationId xmlns:a16="http://schemas.microsoft.com/office/drawing/2014/main" id="{7E7232D1-59B8-8FC0-561C-98E6EF8B471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5639" y="3500438"/>
            <a:ext cx="3779837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ВИБРАЦИОННЫЙ</a:t>
            </a:r>
            <a:endParaRPr lang="en-US" alt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2" name="AutoShape 8">
            <a:extLst>
              <a:ext uri="{FF2B5EF4-FFF2-40B4-BE49-F238E27FC236}">
                <a16:creationId xmlns:a16="http://schemas.microsoft.com/office/drawing/2014/main" id="{CEB84C58-3EB0-D935-BFAF-7A015593D08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03839" y="4437063"/>
            <a:ext cx="39973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ОБОНЯТЕЛЬНЫЙ</a:t>
            </a:r>
            <a:endParaRPr lang="en-US" alt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3" name="Text Box 9">
            <a:extLst>
              <a:ext uri="{FF2B5EF4-FFF2-40B4-BE49-F238E27FC236}">
                <a16:creationId xmlns:a16="http://schemas.microsoft.com/office/drawing/2014/main" id="{D98C601B-C85B-1442-59D6-F296962A1AC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95550" y="2565400"/>
            <a:ext cx="2619628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ОПОРА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СОХРАННЫЕ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АНАЛИЗАТОРЫ</a:t>
            </a:r>
            <a:endParaRPr lang="en-US" alt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5" name="AutoShape 10">
            <a:extLst>
              <a:ext uri="{FF2B5EF4-FFF2-40B4-BE49-F238E27FC236}">
                <a16:creationId xmlns:a16="http://schemas.microsoft.com/office/drawing/2014/main" id="{6F76EC9D-FCED-F132-E1F6-01D8F9DE07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67213" y="5373689"/>
            <a:ext cx="6121400" cy="5048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«ШЕСТОЕ» ЧУВСТВО (ТЕПЛОВОЕ)</a:t>
            </a:r>
            <a:endParaRPr lang="en-US" altLang="ru-RU" sz="24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AutoShape 3">
            <a:extLst>
              <a:ext uri="{FF2B5EF4-FFF2-40B4-BE49-F238E27FC236}">
                <a16:creationId xmlns:a16="http://schemas.microsoft.com/office/drawing/2014/main" id="{E8550F90-4145-BEA9-A679-4A127816D8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47851" y="1484313"/>
            <a:ext cx="3833813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4" name="Oval 4">
            <a:extLst>
              <a:ext uri="{FF2B5EF4-FFF2-40B4-BE49-F238E27FC236}">
                <a16:creationId xmlns:a16="http://schemas.microsoft.com/office/drawing/2014/main" id="{E4808150-C3F5-38C7-3D82-F8EC928EC5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08213" y="1844675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5" name="AutoShape 5">
            <a:extLst>
              <a:ext uri="{FF2B5EF4-FFF2-40B4-BE49-F238E27FC236}">
                <a16:creationId xmlns:a16="http://schemas.microsoft.com/office/drawing/2014/main" id="{C292FC82-15D3-6D65-F89F-1D8D247DD9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75276" y="1844676"/>
            <a:ext cx="432117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>
                <a:solidFill>
                  <a:srgbClr val="43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ОПТИЧЕСКИХ СРЕДСТВ</a:t>
            </a:r>
            <a:endParaRPr lang="en-US" altLang="ru-RU" sz="2000" b="1">
              <a:solidFill>
                <a:srgbClr val="4321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6" name="AutoShape 6">
            <a:extLst>
              <a:ext uri="{FF2B5EF4-FFF2-40B4-BE49-F238E27FC236}">
                <a16:creationId xmlns:a16="http://schemas.microsoft.com/office/drawing/2014/main" id="{8B0D6CB3-3FE0-5A9C-5321-0A03556BF8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5639" y="2852739"/>
            <a:ext cx="432117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>
                <a:solidFill>
                  <a:srgbClr val="161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НАГЛЯДНОСТИ</a:t>
            </a:r>
            <a:endParaRPr lang="en-US" altLang="ru-RU" sz="2000" b="1">
              <a:solidFill>
                <a:srgbClr val="161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7" name="AutoShape 7">
            <a:extLst>
              <a:ext uri="{FF2B5EF4-FFF2-40B4-BE49-F238E27FC236}">
                <a16:creationId xmlns:a16="http://schemas.microsoft.com/office/drawing/2014/main" id="{3554546F-695B-1A43-C32F-042898A494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91176" y="3860801"/>
            <a:ext cx="453707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161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СПЕЦИАЛЬНЫХ  ПОСОБИЙ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2000" b="1" dirty="0">
              <a:solidFill>
                <a:srgbClr val="161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8" name="AutoShape 8">
            <a:extLst>
              <a:ext uri="{FF2B5EF4-FFF2-40B4-BE49-F238E27FC236}">
                <a16:creationId xmlns:a16="http://schemas.microsoft.com/office/drawing/2014/main" id="{50B79DFE-E644-3154-6066-97DBF5C050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00600" y="4941888"/>
            <a:ext cx="5111750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>
                <a:solidFill>
                  <a:srgbClr val="161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ОСВЕЩЕНИЯ</a:t>
            </a:r>
            <a:endParaRPr lang="en-US" altLang="ru-RU" sz="2000" b="1">
              <a:solidFill>
                <a:srgbClr val="161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9" name="Text Box 9">
            <a:extLst>
              <a:ext uri="{FF2B5EF4-FFF2-40B4-BE49-F238E27FC236}">
                <a16:creationId xmlns:a16="http://schemas.microsoft.com/office/drawing/2014/main" id="{08300220-9AFD-F821-A06E-BC22DEAC33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24114" y="2565400"/>
            <a:ext cx="2803525" cy="1677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ОПОРА  НА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ОСТАТОЧНОЕ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ЗРЕНИЕ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>
                <a:solidFill>
                  <a:srgbClr val="4321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ИСПОЛЬЗОВАНИЕ:</a:t>
            </a:r>
            <a:endParaRPr lang="en-US" altLang="ru-RU" sz="2000" b="1">
              <a:solidFill>
                <a:srgbClr val="43216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FD366-5B6B-FF56-F0DC-C5AFED29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823082-5112-63E5-D908-F3D75CD9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913" y="250166"/>
            <a:ext cx="6964299" cy="650459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sz="2600" dirty="0"/>
              <a:t>- </a:t>
            </a:r>
            <a:r>
              <a:rPr lang="ru-RU" sz="2600" b="1" dirty="0"/>
              <a:t>четкое соблюдение алгоритма;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пошаговая инструкция, прописывающая последовательность выполнения действий с опорой на наглядный материал (картинки, таблицы и т.д.);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 разделение материала на блоки;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 адаптация текста: отказ от длинных фраз и предложений, разбивка текста на части, выделение опорных смысловых пунктов;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наличие вариантов кейсов заданий, позволяющих осуществлять тренировку;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особый речевой режим  (немногословность, четкость и интонационная выразительность изложения);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увеличение времени;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комфортная среда;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	- помощь.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93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661D0-47C9-D5B4-592C-98423C90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Группы </a:t>
            </a:r>
            <a:br>
              <a:rPr lang="ru-RU" b="1" dirty="0"/>
            </a:br>
            <a:r>
              <a:rPr lang="ru-RU" b="1" dirty="0"/>
              <a:t>обучающихся с ограниченными возможностями здоровья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09DBA-7433-AC45-5DA9-56F5B04D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214" y="299544"/>
            <a:ext cx="6653047" cy="63850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с нарушениями слуха (глухие; слабослышащие; позднооглохшие);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с нарушениями зрения (слепые; слабовидящие);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 с нарушениями функций опорно-двигательного аппарата;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 с нарушениями эмоционально-волевой сферы (с расстройствами аутистического спектра);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с задержкой психического развития;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 с тяжелыми нарушениями речи;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 со сложными недостатками развития;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 с легкой умственной отсталостью (интеллектуальными нарушениями);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 с умеренной, тяжелой, глубокой умственной отсталостью (интеллектуальными нарушениями), в т.ч. обучающиеся с тяжелыми и множественными нарушениями развития (ТМНР).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08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959DE701-EE55-40C8-9520-6D4C049C73F1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6381751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524000" y="214314"/>
            <a:ext cx="9144000" cy="714375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altLang="ru-RU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67420" y="1268761"/>
            <a:ext cx="11576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3200" b="1" u="sng" dirty="0">
                <a:solidFill>
                  <a:srgbClr val="C00000"/>
                </a:solidFill>
                <a:latin typeface="Segoe Print" pitchFamily="2" charset="0"/>
                <a:ea typeface="Microsoft YaHei UI" pitchFamily="34" charset="-122"/>
                <a:cs typeface="Times New Roman" panose="02020603050405020304" pitchFamily="18" charset="0"/>
              </a:rPr>
              <a:t>Нарушение слуха</a:t>
            </a:r>
            <a:r>
              <a:rPr lang="ru-RU" sz="3200" dirty="0">
                <a:solidFill>
                  <a:srgbClr val="C00000"/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потеря способности человеческого организма обнаруживать все частоты или различать звуки с низкой амплитудой.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9537" y="2769079"/>
            <a:ext cx="6408489" cy="40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0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DA9E60E-40B5-C647-5BBE-876011D8EE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8914"/>
            <a:ext cx="8229600" cy="936625"/>
          </a:xfrm>
        </p:spPr>
        <p:txBody>
          <a:bodyPr rtlCol="0">
            <a:normAutofit fontScale="92500" lnSpcReduction="10000"/>
          </a:bodyPr>
          <a:lstStyle/>
          <a:p>
            <a:pPr algn="ctr">
              <a:buNone/>
              <a:defRPr/>
            </a:pPr>
            <a:r>
              <a:rPr lang="ru-RU" altLang="ru-RU" sz="3600" dirty="0"/>
              <a:t>	</a:t>
            </a:r>
            <a:r>
              <a:rPr lang="ru-RU" altLang="ru-RU" b="1" dirty="0">
                <a:solidFill>
                  <a:schemeClr val="tx2"/>
                </a:solidFill>
              </a:rPr>
              <a:t>ИССЛЕДОВАНИЕ ОСТРОТЫ СЛУХА</a:t>
            </a:r>
          </a:p>
          <a:p>
            <a:pPr algn="ctr">
              <a:buNone/>
              <a:defRPr/>
            </a:pPr>
            <a:r>
              <a:rPr lang="ru-RU" altLang="ru-RU" sz="2400" b="1" dirty="0">
                <a:solidFill>
                  <a:schemeClr val="tx2"/>
                </a:solidFill>
              </a:rPr>
              <a:t>МЕТОД РЕЧЕВОЙ ДИАГНОСТИКИ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1326E800-41AF-AD12-BAA4-CA7F9CD5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124522"/>
            <a:ext cx="5472608" cy="547260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13689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6381751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5"/>
          <p:cNvGrpSpPr>
            <a:grpSpLocks/>
          </p:cNvGrpSpPr>
          <p:nvPr/>
        </p:nvGrpSpPr>
        <p:grpSpPr bwMode="auto">
          <a:xfrm>
            <a:off x="1524000" y="214314"/>
            <a:ext cx="9144000" cy="714375"/>
            <a:chOff x="0" y="2420938"/>
            <a:chExt cx="9144000" cy="1914525"/>
          </a:xfrm>
        </p:grpSpPr>
        <p:pic>
          <p:nvPicPr>
            <p:cNvPr id="7175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Прямоугольник 7"/>
            <p:cNvSpPr>
              <a:spLocks noChangeArrowheads="1"/>
            </p:cNvSpPr>
            <p:nvPr/>
          </p:nvSpPr>
          <p:spPr bwMode="auto">
            <a:xfrm>
              <a:off x="500063" y="2612389"/>
              <a:ext cx="6143625" cy="1238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79562" y="4725144"/>
            <a:ext cx="102884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Segoe Print" pitchFamily="2" charset="0"/>
                <a:ea typeface="Calibri" panose="020F0502020204030204" pitchFamily="34" charset="0"/>
                <a:cs typeface="Times New Roman" pitchFamily="18" charset="0"/>
              </a:rPr>
              <a:t>Врожденная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или </a:t>
            </a:r>
            <a:r>
              <a:rPr lang="ru-RU" b="1" dirty="0">
                <a:solidFill>
                  <a:srgbClr val="000000"/>
                </a:solidFill>
                <a:latin typeface="Segoe Print" pitchFamily="2" charset="0"/>
                <a:ea typeface="Calibri" panose="020F0502020204030204" pitchFamily="34" charset="0"/>
                <a:cs typeface="Times New Roman" pitchFamily="18" charset="0"/>
              </a:rPr>
              <a:t>приобретенная глухота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у детей приводит к снижению интеллекта и задержке умственного развития, резко сокращает возможность ребенка воспринимать собственный голос и речь окружающих людей, поэтому детям с нарушением слуха довольно трудно научиться разговаривать.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991544" y="1124744"/>
            <a:ext cx="8136904" cy="3096344"/>
            <a:chOff x="107504" y="1124744"/>
            <a:chExt cx="8136904" cy="3096344"/>
          </a:xfrm>
        </p:grpSpPr>
        <p:sp>
          <p:nvSpPr>
            <p:cNvPr id="9" name="Овал 8"/>
            <p:cNvSpPr/>
            <p:nvPr/>
          </p:nvSpPr>
          <p:spPr>
            <a:xfrm>
              <a:off x="2771800" y="1124744"/>
              <a:ext cx="2736304" cy="108012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rgbClr val="C00000"/>
                  </a:solidFill>
                  <a:latin typeface="Segoe Print" pitchFamily="2" charset="0"/>
                </a:rPr>
                <a:t>Глухота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627784" y="2060848"/>
              <a:ext cx="544740" cy="64807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stCxn id="9" idx="5"/>
            </p:cNvCxnSpPr>
            <p:nvPr/>
          </p:nvCxnSpPr>
          <p:spPr>
            <a:xfrm>
              <a:off x="5107381" y="2046684"/>
              <a:ext cx="544739" cy="59022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1043608" y="2708920"/>
              <a:ext cx="1584176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2987824" y="2852936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2627784" y="2708920"/>
              <a:ext cx="72008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>
              <a:off x="4932040" y="2636912"/>
              <a:ext cx="720080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5652120" y="2636912"/>
              <a:ext cx="1584176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Прямоугольник 35"/>
            <p:cNvSpPr/>
            <p:nvPr/>
          </p:nvSpPr>
          <p:spPr>
            <a:xfrm>
              <a:off x="107504" y="3645024"/>
              <a:ext cx="1440160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Врожденная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267744" y="3645024"/>
              <a:ext cx="1728192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Приобретенная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427984" y="3645024"/>
              <a:ext cx="1728192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Полная</a:t>
              </a:r>
              <a:b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(глухота)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804248" y="3645024"/>
              <a:ext cx="1440160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Частичная</a:t>
              </a:r>
              <a:b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(тугоухость)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24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7852" y="116632"/>
            <a:ext cx="4684802" cy="6480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Известный французский философ, гуманист Мишель Монтень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веке писал: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«Глухота – более тяжкий физический недостаток, чем слепота. Он лишает человека главного его качества – способности быстрого и свободного общения».</a:t>
            </a:r>
          </a:p>
        </p:txBody>
      </p:sp>
      <p:pic>
        <p:nvPicPr>
          <p:cNvPr id="6146" name="Picture 2" descr="C:\Documents and Settings\Jk82\Рабочий стол\Василиса!\УЧЕБА - 4 курс!!!\Michel_de_Montai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16" y="574923"/>
            <a:ext cx="5117562" cy="5592964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809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129BC-267A-70EB-04B1-08D5B1F5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960"/>
            <a:ext cx="11029616" cy="2138211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лиц с нарушениями слуха можно выделить характерные проблемы (у рано оглохших они будут наиболее выражены), такие как: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9E794-DA56-21C5-7203-9CA73204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4" y="1797269"/>
            <a:ext cx="11713778" cy="4991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- </a:t>
            </a:r>
            <a:r>
              <a:rPr lang="ru-RU" sz="1800" b="1" dirty="0"/>
              <a:t>нарушения процесса слушанья;</a:t>
            </a:r>
          </a:p>
          <a:p>
            <a:pPr marL="0" indent="0">
              <a:buNone/>
            </a:pPr>
            <a:r>
              <a:rPr lang="ru-RU" sz="1800" b="1" dirty="0"/>
              <a:t>- ограниченное, замедленное, местами искаженное восприятие сказанного (вне зависимости от наличия сурдоперевода);</a:t>
            </a:r>
          </a:p>
          <a:p>
            <a:pPr marL="0" indent="0">
              <a:buNone/>
            </a:pPr>
            <a:r>
              <a:rPr lang="ru-RU" sz="1800" b="1" dirty="0"/>
              <a:t>- нарушения процесса говорения, из-за наличия некоторых аномалий речевого развития;</a:t>
            </a:r>
          </a:p>
          <a:p>
            <a:pPr marL="0" indent="0">
              <a:buNone/>
            </a:pPr>
            <a:r>
              <a:rPr lang="ru-RU" sz="1800" b="1" dirty="0"/>
              <a:t>- недостаточная развитость мыслительной деятельности;</a:t>
            </a:r>
          </a:p>
          <a:p>
            <a:pPr marL="0" indent="0">
              <a:buNone/>
            </a:pPr>
            <a:r>
              <a:rPr lang="ru-RU" sz="1800" b="1" dirty="0"/>
              <a:t>- частые недостатки личностного развития (неуверенность в себе и зависимость от мнения окружающих, пониженная коммуникабельность, пессимизм, эгоизм, проблемы с самооценкой из-за ее неадекватности, отсутствие самоконтроля);</a:t>
            </a:r>
          </a:p>
          <a:p>
            <a:pPr marL="0" indent="0">
              <a:buNone/>
            </a:pPr>
            <a:r>
              <a:rPr lang="ru-RU" sz="1800" b="1" dirty="0"/>
              <a:t>-  пониженная способность к анализу и синтезу воспринимаемой информации;</a:t>
            </a:r>
          </a:p>
          <a:p>
            <a:pPr marL="0" indent="0">
              <a:buNone/>
            </a:pPr>
            <a:r>
              <a:rPr lang="ru-RU" sz="1800" b="1" dirty="0"/>
              <a:t>-  упрощенность анализа (выделяют детали объекта, опуская существенные, но малозаметные признаки);</a:t>
            </a:r>
          </a:p>
          <a:p>
            <a:pPr marL="0" indent="0">
              <a:buNone/>
            </a:pPr>
            <a:r>
              <a:rPr lang="ru-RU" sz="1800" b="1" dirty="0"/>
              <a:t>- нередко повышенная обидчивость; </a:t>
            </a:r>
          </a:p>
          <a:p>
            <a:pPr marL="0" indent="0">
              <a:buNone/>
            </a:pPr>
            <a:r>
              <a:rPr lang="ru-RU" sz="1800" b="1" dirty="0"/>
              <a:t>-  социальный инфантилизм и иждивенческая позиция.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57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EEB1D-FD79-D778-B86F-172FAFCE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7"/>
            <a:ext cx="11029616" cy="119014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включать  максимальное количество  наглядных материалов, таких как: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3EEFC6-8995-6C23-31AC-8129888A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3" y="1892301"/>
            <a:ext cx="11682247" cy="4760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 специальных, широко иллюстрированных презентаций;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буклеты, листовки, брошюры и другая печатная продукция;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видеоролики с дублированием текста бегущей строкой или без звукового сопровождения (возможно использование   звукоусиливающей аппаратуры, наушников и т.п.);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методические материалы по профориентации, адаптированные для восприятия  человеком с нарушением слуха;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дублирование информации в электронном виде.</a:t>
            </a:r>
          </a:p>
        </p:txBody>
      </p:sp>
    </p:spTree>
    <p:extLst>
      <p:ext uri="{BB962C8B-B14F-4D97-AF65-F5344CB8AC3E}">
        <p14:creationId xmlns:p14="http://schemas.microsoft.com/office/powerpoint/2010/main" val="420190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Нарушения слуха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1) возможность зрительной опоры;</a:t>
            </a:r>
          </a:p>
          <a:p>
            <a:r>
              <a:rPr lang="ru-RU" dirty="0"/>
              <a:t>2) использование разнообразного наглядного материала (схемы, диаграммы, рисунки, компьютерные презентации и т. п.);</a:t>
            </a:r>
          </a:p>
          <a:p>
            <a:r>
              <a:rPr lang="ru-RU" dirty="0"/>
              <a:t>3) дублирование информации  видеоматериалами (в том числе с текстовой «бегущей строкой», </a:t>
            </a:r>
            <a:r>
              <a:rPr lang="ru-RU" dirty="0" err="1"/>
              <a:t>сурдопереводом</a:t>
            </a:r>
            <a:r>
              <a:rPr lang="ru-RU" dirty="0"/>
              <a:t>) и/или печатным материалом; </a:t>
            </a:r>
          </a:p>
          <a:p>
            <a:r>
              <a:rPr lang="ru-RU"/>
              <a:t>4) возможность  </a:t>
            </a:r>
            <a:r>
              <a:rPr lang="ru-RU" dirty="0"/>
              <a:t>использования звукоусиливающей аппаратуры;</a:t>
            </a:r>
          </a:p>
          <a:p>
            <a:r>
              <a:rPr lang="ru-RU" dirty="0"/>
              <a:t>5)  создание текстовых средств учебного назначения с участием специалиста-дефектолога, </a:t>
            </a:r>
            <a:r>
              <a:rPr lang="ru-RU" dirty="0" err="1"/>
              <a:t>сурдопереводчика</a:t>
            </a:r>
            <a:r>
              <a:rPr lang="ru-RU" dirty="0"/>
              <a:t>, контролирующего и формирующего развитие словарного запаса обучающихся;</a:t>
            </a:r>
          </a:p>
          <a:p>
            <a:r>
              <a:rPr lang="ru-RU" dirty="0"/>
              <a:t>6) дополнительное время на выполнение задания;</a:t>
            </a:r>
          </a:p>
          <a:p>
            <a:r>
              <a:rPr lang="ru-RU" dirty="0"/>
              <a:t>7) сопровождение (</a:t>
            </a:r>
            <a:r>
              <a:rPr lang="ru-RU" dirty="0" err="1"/>
              <a:t>сурдопереводчик</a:t>
            </a:r>
            <a:r>
              <a:rPr lang="ru-RU" dirty="0"/>
              <a:t>, </a:t>
            </a:r>
            <a:r>
              <a:rPr lang="ru-RU" dirty="0" err="1"/>
              <a:t>тьютор</a:t>
            </a:r>
            <a:r>
              <a:rPr lang="ru-RU" dirty="0"/>
              <a:t>, психолог, социальный педагог);</a:t>
            </a:r>
          </a:p>
          <a:p>
            <a:r>
              <a:rPr lang="ru-RU" dirty="0"/>
              <a:t>8) привлечение сурдопедагогов.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38233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Дивиденд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8_TF33552983" id="{160FF37C-0DDC-4D2E-AEAD-253EF6364DF1}" vid="{EC99DBC3-C858-4F3A-82DD-48D686A36DB8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{440592B7-BBB9-419A-BAEB-FC7900A187EF}tf16401371</Template>
  <TotalTime>353</TotalTime>
  <Words>1179</Words>
  <Application>Microsoft Office PowerPoint</Application>
  <PresentationFormat>Широкоэкранный</PresentationFormat>
  <Paragraphs>132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Arial</vt:lpstr>
      <vt:lpstr>Arial Rounded MT Bold</vt:lpstr>
      <vt:lpstr>Calibri</vt:lpstr>
      <vt:lpstr>Calibri Light</vt:lpstr>
      <vt:lpstr>Constantia</vt:lpstr>
      <vt:lpstr>Corbel</vt:lpstr>
      <vt:lpstr>Franklin Gothic Book</vt:lpstr>
      <vt:lpstr>Franklin Gothic Demi</vt:lpstr>
      <vt:lpstr>Rockwell</vt:lpstr>
      <vt:lpstr>Segoe Print</vt:lpstr>
      <vt:lpstr>Times New Roman</vt:lpstr>
      <vt:lpstr>Wingdings</vt:lpstr>
      <vt:lpstr>Wingdings 2</vt:lpstr>
      <vt:lpstr>Атлас</vt:lpstr>
      <vt:lpstr>Тема Office</vt:lpstr>
      <vt:lpstr>Поток</vt:lpstr>
      <vt:lpstr>ДивидендVTI</vt:lpstr>
      <vt:lpstr>НАРУШЕНИЯ ЗРЕНИЯ И СЛУХА</vt:lpstr>
      <vt:lpstr>Группы  обучающихся с ограниченными возможностями здоровья </vt:lpstr>
      <vt:lpstr>Презентация PowerPoint</vt:lpstr>
      <vt:lpstr>Презентация PowerPoint</vt:lpstr>
      <vt:lpstr>Презентация PowerPoint</vt:lpstr>
      <vt:lpstr>Презентация PowerPoint</vt:lpstr>
      <vt:lpstr>  Для всех лиц с нарушениями слуха можно выделить характерные проблемы (у рано оглохших они будут наиболее выражены), такие как: </vt:lpstr>
      <vt:lpstr>рекомендуется включать  максимальное количество  наглядных материалов, таких как:</vt:lpstr>
      <vt:lpstr>Нарушения слуха</vt:lpstr>
      <vt:lpstr>ОБУЧЕНИЕ СЛАБОСЛЫШАЩИХ ДЕТЕЙ</vt:lpstr>
      <vt:lpstr>ОБУЧЕНИЕ ГЛУХИХ ДЕТЕЙ</vt:lpstr>
      <vt:lpstr>необходимо максимально сократить или  исключить использование описаний аудиальных ощущений, связанных с восприятием звука. Например, обороты типа:</vt:lpstr>
      <vt:lpstr>В процессе общения с людьми, имеющими нарушения слуха, стоит максимально  опираться на использование других информационных каналов: визуального,  кинестетического. Помимо наглядности можно использоваться такие обороты, как:</vt:lpstr>
      <vt:lpstr>Презентация PowerPoint</vt:lpstr>
      <vt:lpstr>Презентация PowerPoint</vt:lpstr>
      <vt:lpstr>Нарушения зрения</vt:lpstr>
      <vt:lpstr>Презентация PowerPoint</vt:lpstr>
      <vt:lpstr>Презентация PowerPoint</vt:lpstr>
      <vt:lpstr>Общие рекомендации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Группы  обучающихся с ограниченными возможностями здоровья</dc:title>
  <dc:creator>user</dc:creator>
  <cp:lastModifiedBy>user</cp:lastModifiedBy>
  <cp:revision>23</cp:revision>
  <dcterms:created xsi:type="dcterms:W3CDTF">2024-02-27T08:08:59Z</dcterms:created>
  <dcterms:modified xsi:type="dcterms:W3CDTF">2024-03-27T08:54:48Z</dcterms:modified>
</cp:coreProperties>
</file>