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8" r:id="rId12"/>
    <p:sldId id="299" r:id="rId13"/>
    <p:sldId id="301" r:id="rId14"/>
    <p:sldId id="300" r:id="rId15"/>
    <p:sldId id="260" r:id="rId16"/>
    <p:sldId id="261" r:id="rId17"/>
    <p:sldId id="262" r:id="rId18"/>
    <p:sldId id="285" r:id="rId19"/>
    <p:sldId id="303" r:id="rId20"/>
    <p:sldId id="304" r:id="rId21"/>
    <p:sldId id="302" r:id="rId22"/>
    <p:sldId id="305" r:id="rId23"/>
    <p:sldId id="30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" initials="А" lastIdx="1" clrIdx="0">
    <p:extLst>
      <p:ext uri="{19B8F6BF-5375-455C-9EA6-DF929625EA0E}">
        <p15:presenceInfo xmlns:p15="http://schemas.microsoft.com/office/powerpoint/2012/main" userId="Адми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9200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239" y="2861186"/>
            <a:ext cx="9066640" cy="1383009"/>
          </a:xfrm>
        </p:spPr>
        <p:txBody>
          <a:bodyPr/>
          <a:lstStyle/>
          <a:p>
            <a:pPr algn="l"/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организации профессионального обучения и профессионального образования обучающихся с ограниченными возможностями здоровья (статья 79 Федерального закона «Об образовании в Российской Федерации» №273-ФЗ)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321" y="4394040"/>
            <a:ext cx="11339613" cy="679406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методические аспекты</a:t>
            </a:r>
          </a:p>
        </p:txBody>
      </p:sp>
    </p:spTree>
    <p:extLst>
      <p:ext uri="{BB962C8B-B14F-4D97-AF65-F5344CB8AC3E}">
        <p14:creationId xmlns:p14="http://schemas.microsoft.com/office/powerpoint/2010/main" val="949700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28633-3E65-CE0A-DCA1-AE07E8692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89" y="782724"/>
            <a:ext cx="9613861" cy="1080938"/>
          </a:xfrm>
        </p:spPr>
        <p:txBody>
          <a:bodyPr>
            <a:norm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сопровождение обучающихся с нарушением опорно-двигательного аппарата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AB9CCA-6B8D-97CD-AD54-6B32112FA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5" y="2020529"/>
            <a:ext cx="11901948" cy="473423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Должно носить запросно-диалоговый характер и быть нацелено на решение вариативных задач в зависимости от работы с конкретными субъектными группами.</a:t>
            </a:r>
          </a:p>
          <a:p>
            <a:r>
              <a:rPr lang="ru-RU" dirty="0"/>
              <a:t>В подсистеме «тьютор – педагог» возможно предоставление информационной поддержки, оказание помощи в нахождении наиболее эффективного и адаптированного педагогического инструментария. </a:t>
            </a:r>
          </a:p>
          <a:p>
            <a:r>
              <a:rPr lang="ru-RU" dirty="0"/>
              <a:t>Подсистема «тьютор-обучающийся» характеризуется направленностью на совместный поиск (с привлечением при необходимости к работе психолога) адекватных видов когнитивной активности. </a:t>
            </a:r>
          </a:p>
          <a:p>
            <a:r>
              <a:rPr lang="ru-RU" dirty="0"/>
              <a:t>В рамках подсистемы «!тьютор-родители» реализуются информационно-транслятивные механизмы помощи по консультированию родителей (законных представителей) о возможных способах оказания ими поддержки своему ребенку.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384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8EE81BF-D4EC-9301-27AE-DE4BEF445D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232" y="589935"/>
            <a:ext cx="5172201" cy="5855111"/>
          </a:xfrm>
        </p:spPr>
        <p:txBody>
          <a:bodyPr>
            <a:normAutofit/>
          </a:bodyPr>
          <a:lstStyle/>
          <a:p>
            <a:r>
              <a:rPr lang="ru-RU" dirty="0"/>
              <a:t>Возможным эффективным инструментом обеспечения </a:t>
            </a:r>
            <a:r>
              <a:rPr lang="ru-RU" dirty="0" err="1"/>
              <a:t>тьюторской</a:t>
            </a:r>
            <a:r>
              <a:rPr lang="ru-RU" dirty="0"/>
              <a:t> работы  является составление целевых дорожных карт (возможно с применением элементов инфографики), дающих возможность выявить свои функциональные позиции, обозначить ресурсы и инструменты их реализации, а также определить временные сроки выполнения и алгоритм намеченных действий.</a:t>
            </a:r>
          </a:p>
          <a:p>
            <a:endParaRPr lang="ru-RU" dirty="0"/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D1328130-2788-017C-C929-C754473F51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7187" y="2230156"/>
            <a:ext cx="6534100" cy="43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14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7B5B4-0F6D-4137-D4EA-E10B2EDCF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1" y="753228"/>
            <a:ext cx="10633587" cy="108093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Организационно-технологические основы обучения лиц с ментальными нарушениями и расстройствами аутистического спектра включают в себя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497A85-353E-1D7F-601B-5C3379787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31" y="2212258"/>
            <a:ext cx="11842956" cy="448351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максимальную доступность, простоту и последовательность изложения материала;</a:t>
            </a:r>
          </a:p>
          <a:p>
            <a:r>
              <a:rPr lang="ru-RU" dirty="0"/>
              <a:t>визуализацию учебного контента посредством использования </a:t>
            </a:r>
            <a:r>
              <a:rPr lang="ru-RU" dirty="0" err="1"/>
              <a:t>видеолекций</a:t>
            </a:r>
            <a:r>
              <a:rPr lang="ru-RU" dirty="0"/>
              <a:t>, обучающих роликов, слайдов и т.д.;</a:t>
            </a:r>
          </a:p>
          <a:p>
            <a:r>
              <a:rPr lang="ru-RU" dirty="0"/>
              <a:t>опору на сильные стороны личности обучающегося;</a:t>
            </a:r>
          </a:p>
          <a:p>
            <a:r>
              <a:rPr lang="ru-RU" dirty="0"/>
              <a:t>четкую временную и содержательную структуризацию учебного процесса с наличием нескольких небольших перерывов в течение занятий (по 5 - 10 мин), дающих возможность удерживать концентрацию внимания;</a:t>
            </a:r>
          </a:p>
          <a:p>
            <a:r>
              <a:rPr lang="ru-RU" dirty="0"/>
              <a:t>дозирование выдаваемого информационного материала;</a:t>
            </a:r>
          </a:p>
          <a:p>
            <a:r>
              <a:rPr lang="ru-RU" dirty="0"/>
              <a:t>тесную корреляция непосредственно учебной деятельности и предоставления при необходимости социально-психологического, а также </a:t>
            </a:r>
            <a:r>
              <a:rPr lang="ru-RU" dirty="0" err="1"/>
              <a:t>тьюторского</a:t>
            </a:r>
            <a:r>
              <a:rPr lang="ru-RU" dirty="0"/>
              <a:t> сопровождения.</a:t>
            </a:r>
          </a:p>
        </p:txBody>
      </p:sp>
    </p:spTree>
    <p:extLst>
      <p:ext uri="{BB962C8B-B14F-4D97-AF65-F5344CB8AC3E}">
        <p14:creationId xmlns:p14="http://schemas.microsoft.com/office/powerpoint/2010/main" val="3900282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D9C06-9CBD-26A9-FAB2-0A8B0C195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D9F3B-2E13-FF1D-E47A-6EBFF4164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адаптации заданий: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4610A1-6B9F-79C5-30FA-9364A25FC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988" y="2336873"/>
            <a:ext cx="3923070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формулировки фраз:</a:t>
            </a:r>
          </a:p>
          <a:p>
            <a:pPr marL="0" indent="0">
              <a:buNone/>
            </a:pP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Краткая.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Понятная.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EC8AA4-5B0A-202C-DB9C-D12B428E1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0105" y="2336873"/>
            <a:ext cx="7521677" cy="3599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Смысловая нагрузка сохраняется. Стоит избегать: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Многозначные слова и выражения.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Слова с двойным смыслом.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Слова - обобщения.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Сложные и недоступные для понимания термины.</a:t>
            </a:r>
          </a:p>
        </p:txBody>
      </p:sp>
    </p:spTree>
    <p:extLst>
      <p:ext uri="{BB962C8B-B14F-4D97-AF65-F5344CB8AC3E}">
        <p14:creationId xmlns:p14="http://schemas.microsoft.com/office/powerpoint/2010/main" val="1994670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BF809-D1C0-066E-9911-7F3B8BD9B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эффективными выступают следующие педагогические техники: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91303A-8B48-4815-D037-555953613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" y="2035277"/>
            <a:ext cx="11680723" cy="4645742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ru-RU" b="1" u="sng" dirty="0"/>
              <a:t> обратной связи </a:t>
            </a:r>
            <a:r>
              <a:rPr lang="ru-RU" dirty="0"/>
              <a:t>(вербальной, с использованием символьных обозначений и т.п.);</a:t>
            </a:r>
          </a:p>
          <a:p>
            <a:pPr marL="0" indent="0">
              <a:spcBef>
                <a:spcPts val="0"/>
              </a:spcBef>
            </a:pPr>
            <a:r>
              <a:rPr lang="ru-RU" b="1" u="sng" dirty="0"/>
              <a:t> дуального обучения </a:t>
            </a:r>
            <a:r>
              <a:rPr lang="ru-RU" dirty="0"/>
              <a:t>(практико-ориентированная направленность, педагог не только оперирует абстрактными понятиями, а постоянно сопровождает их практическими примерами и помогает формированию необходимых жизненных компетенций через осваиваемые академические знания; ключевым аспектом в этой связи является опора на личностный опыт обучающегося при обсуждении какого-либо социального вопроса и обязательный учет его мнения в этой связи);</a:t>
            </a:r>
          </a:p>
          <a:p>
            <a:pPr marL="0" indent="0">
              <a:spcBef>
                <a:spcPts val="0"/>
              </a:spcBef>
            </a:pPr>
            <a:r>
              <a:rPr lang="ru-RU" dirty="0"/>
              <a:t> </a:t>
            </a:r>
            <a:r>
              <a:rPr lang="ru-RU" b="1" u="sng" dirty="0" err="1"/>
              <a:t>отзеркаливания</a:t>
            </a:r>
            <a:r>
              <a:rPr lang="ru-RU" b="1" u="sng" dirty="0"/>
              <a:t> вопросов</a:t>
            </a:r>
            <a:r>
              <a:rPr lang="ru-RU" b="1" dirty="0"/>
              <a:t> (</a:t>
            </a:r>
            <a:r>
              <a:rPr lang="ru-RU" dirty="0"/>
              <a:t>следует задавать интересующие вопросы в различных форматах несколько раз и уметь идентифицировать наиболее значимые смысловые сегменты речи); </a:t>
            </a:r>
          </a:p>
          <a:p>
            <a:pPr marL="0" indent="0">
              <a:spcBef>
                <a:spcPts val="0"/>
              </a:spcBef>
            </a:pPr>
            <a:r>
              <a:rPr lang="ru-RU" b="1" u="sng" dirty="0"/>
              <a:t> </a:t>
            </a:r>
            <a:r>
              <a:rPr lang="ru-RU" b="1" u="sng" dirty="0" err="1"/>
              <a:t>бифуркационного</a:t>
            </a:r>
            <a:r>
              <a:rPr lang="ru-RU" b="1" u="sng" dirty="0"/>
              <a:t> выбора </a:t>
            </a:r>
            <a:r>
              <a:rPr lang="ru-RU" dirty="0"/>
              <a:t>(в целях формирования оптимального уровня личностной активности индивида педагогу необходимо ориентироваться на возможность предоставления выбора формы выполнения того или иного задания (например, тестовый формат или заполнение таблицы с последующей ее демонстрацией);</a:t>
            </a:r>
          </a:p>
          <a:p>
            <a:pPr marL="0" indent="0">
              <a:spcBef>
                <a:spcPts val="0"/>
              </a:spcBef>
            </a:pPr>
            <a:r>
              <a:rPr lang="ru-RU" b="1" u="sng" dirty="0"/>
              <a:t> средовой </a:t>
            </a:r>
            <a:r>
              <a:rPr lang="ru-RU" b="1" u="sng" dirty="0" err="1"/>
              <a:t>кондуктивности</a:t>
            </a:r>
            <a:r>
              <a:rPr lang="ru-RU" dirty="0"/>
              <a:t>, означающая работу с обучающимися через постоянство взаимодействия с его семьей.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486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995" y="163902"/>
            <a:ext cx="5811353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технологии (планшет, аудиоматериалы, фонотека и т.п.);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наглядность (презентации, карточки, схемы, таблицы, рисунки и т.п.);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опорный конспект;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(технологическая карта);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комфорт.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ru-RU" sz="3600" b="1" i="1" u="sng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времени на освоение и закрепление материала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E02E6B-BFD9-FDC8-6630-7306A7A7E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374" y="484845"/>
            <a:ext cx="6322631" cy="585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55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43" y="120770"/>
            <a:ext cx="11904453" cy="4287328"/>
          </a:xfrm>
        </p:spPr>
        <p:txBody>
          <a:bodyPr>
            <a:normAutofit fontScale="90000"/>
          </a:bodyPr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представляют собой готовые схемы, рисунки,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краткие определения без пояснений. Обучающемуся, получившему такой материал, предлагается дополнять такой опорный конспект пояснениями, описаниями и расшифровками (для этого специально оставляются места между блоками информации). В конце занятия преподаватель может проверить правильность заполнения или задать контролирующие вопросы.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Объемные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конспекты включают в себя полную информацию по теме, превышая необходимый объем примерами, описаниями и пояснениями. Обучающемуся предлагается по мере объяснения материала выделять самое главное из конспекта.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2143" y="4711615"/>
            <a:ext cx="10291313" cy="109078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вида опорных конспектов: краткие и наоборот, объемные.</a:t>
            </a:r>
          </a:p>
        </p:txBody>
      </p:sp>
    </p:spTree>
    <p:extLst>
      <p:ext uri="{BB962C8B-B14F-4D97-AF65-F5344CB8AC3E}">
        <p14:creationId xmlns:p14="http://schemas.microsoft.com/office/powerpoint/2010/main" val="1442312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(технологическая карта)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СЛОВЕСНАЯ</a:t>
            </a:r>
          </a:p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(развернутая, краткая,  с пояснениями и комментариями …)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95827" y="3916392"/>
            <a:ext cx="4698355" cy="2019795"/>
          </a:xfrm>
        </p:spPr>
        <p:txBody>
          <a:bodyPr>
            <a:normAutofit lnSpcReduction="10000"/>
          </a:bodyPr>
          <a:lstStyle/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ВИЗУАЛЬНАЯ</a:t>
            </a:r>
          </a:p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(рисунки, фото, пиктограмма, схема …)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488770" y="2182751"/>
            <a:ext cx="1375246" cy="1784554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3898073" y="1449237"/>
            <a:ext cx="1769806" cy="23088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813325" y="1449237"/>
            <a:ext cx="2197940" cy="2906179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B27423-C25F-6FB5-E763-430A90319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41" y="1449237"/>
            <a:ext cx="1167977" cy="1436164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8B019B5D-A263-1EC3-4518-5E2D434C0A8D}"/>
              </a:ext>
            </a:extLst>
          </p:cNvPr>
          <p:cNvSpPr/>
          <p:nvPr/>
        </p:nvSpPr>
        <p:spPr>
          <a:xfrm>
            <a:off x="3065794" y="1607574"/>
            <a:ext cx="810967" cy="14361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919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90A3E-6F40-9F89-A758-B49955987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39" y="753228"/>
            <a:ext cx="10190943" cy="1080938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 аутистического спектра (РАС)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1ACE7E-4C21-8682-DED0-24F0EBF8F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pPr algn="ctr"/>
            <a:r>
              <a:rPr lang="ru-RU" sz="2000" b="1" i="1" dirty="0"/>
              <a:t>особенности организации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5DD712-0C98-1F7D-C09A-5057CCE98E3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373208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dirty="0"/>
              <a:t>Визуальная поддержка информации.</a:t>
            </a:r>
          </a:p>
          <a:p>
            <a:pPr marL="342900" indent="-342900">
              <a:buAutoNum type="arabicPeriod"/>
            </a:pPr>
            <a:r>
              <a:rPr lang="ru-RU" dirty="0"/>
              <a:t>Использование схем, графиков, символьных обозначений, альтернативной коммуникации.</a:t>
            </a:r>
          </a:p>
          <a:p>
            <a:pPr marL="342900" indent="-342900">
              <a:buAutoNum type="arabicPeriod"/>
            </a:pPr>
            <a:r>
              <a:rPr lang="ru-RU" dirty="0"/>
              <a:t>Дробная подача материала.</a:t>
            </a:r>
          </a:p>
          <a:p>
            <a:pPr marL="342900" indent="-342900">
              <a:buAutoNum type="arabicPeriod"/>
            </a:pPr>
            <a:r>
              <a:rPr lang="ru-RU" dirty="0"/>
              <a:t>Индуктивный подход (от частного к общему).</a:t>
            </a:r>
          </a:p>
          <a:p>
            <a:pPr marL="342900" indent="-342900">
              <a:buAutoNum type="arabicPeriod"/>
            </a:pPr>
            <a:r>
              <a:rPr lang="ru-RU" dirty="0"/>
              <a:t>Четкая структуризация учебного процесса. Привычные и стереотипные условия обучения.</a:t>
            </a:r>
          </a:p>
          <a:p>
            <a:pPr marL="342900" indent="-342900">
              <a:buAutoNum type="arabicPeriod"/>
            </a:pPr>
            <a:r>
              <a:rPr lang="ru-RU" dirty="0"/>
              <a:t>Конкретные и краткие формулировки.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CC4BF1-3902-7126-D5BC-683AD4800F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sz="2000" b="1" i="1" dirty="0"/>
              <a:t>сильные стороны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7608F20-3563-FBEE-CD44-BC2A77D890E4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757318" y="3022673"/>
            <a:ext cx="4196237" cy="373208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1. Ориентированы воспринимать информацию из технического источника, хорошо работают с компьютером.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2. Ориентированы на заучивание и частое повторение кратких инструкций, полученных на занятии, дома.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3. Хорошо воспринимают и запоминают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схематизированную и упорядоченную информацию в сжатом виде.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4. Отлично владеют конструктивными операциями.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5. Готовы отрабатывать полученные навыки до автоматизма. Идеально выполняют выученные  трудовые операции.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6. Охотно откликаются на просьбы о помощи.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7. Внимательны к мелочам и деталям.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4DEF676-921F-2304-1855-7DEA837B20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35041" y="2336873"/>
            <a:ext cx="3269411" cy="576262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sz="2000" b="1" i="1" dirty="0"/>
              <a:t>слабые</a:t>
            </a:r>
            <a:r>
              <a:rPr lang="ru-RU" b="1" i="1" dirty="0"/>
              <a:t> </a:t>
            </a:r>
            <a:r>
              <a:rPr lang="ru-RU" sz="2000" b="1" i="1" dirty="0"/>
              <a:t>стороны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C11BEC0-C61E-C715-B856-C07D3853A955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419381" y="3022673"/>
            <a:ext cx="3545457" cy="3475066"/>
          </a:xfrm>
        </p:spPr>
        <p:txBody>
          <a:bodyPr>
            <a:noAutofit/>
          </a:bodyPr>
          <a:lstStyle/>
          <a:p>
            <a:r>
              <a:rPr lang="ru-RU" dirty="0"/>
              <a:t>1. Затруднена вербальная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коммуникация.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2. Требуют соблюдения четкого алгоритма 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регламента занятий,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проявляют нетерпимость и потерю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интереса при малейшем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изменении ситуации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(изменения в расписании, задержка занятия).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3. Необходимо применение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визуальной поддержки для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заинтересованности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обучающегося и его включения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в образовательную среду.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4. Конкретика в подаче материала и заданиях.</a:t>
            </a:r>
          </a:p>
        </p:txBody>
      </p:sp>
    </p:spTree>
    <p:extLst>
      <p:ext uri="{BB962C8B-B14F-4D97-AF65-F5344CB8AC3E}">
        <p14:creationId xmlns:p14="http://schemas.microsoft.com/office/powerpoint/2010/main" val="661222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B6283-4FCB-9DB1-1DB4-47EA6A719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08136-A575-F9D8-9C2C-2DFFC0E5D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39" y="753228"/>
            <a:ext cx="10190943" cy="1080938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Умственная отсталость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9193E-4390-09C0-C854-883A0DD7D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pPr algn="ctr"/>
            <a:r>
              <a:rPr lang="ru-RU" sz="2000" b="1" i="1" dirty="0"/>
              <a:t>особенности организации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94F2C6-DE3D-B722-A6B9-C83902500D3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03239" y="3022673"/>
            <a:ext cx="3626785" cy="3732088"/>
          </a:xfrm>
        </p:spPr>
        <p:txBody>
          <a:bodyPr>
            <a:normAutofit fontScale="92500"/>
          </a:bodyPr>
          <a:lstStyle/>
          <a:p>
            <a:pPr marL="342900" indent="-342900">
              <a:buAutoNum type="arabicPeriod"/>
            </a:pPr>
            <a:r>
              <a:rPr lang="ru-RU" dirty="0"/>
              <a:t>Визуальная поддержка информации, видеоинструкции.</a:t>
            </a:r>
          </a:p>
          <a:p>
            <a:pPr marL="342900" indent="-342900">
              <a:buAutoNum type="arabicPeriod"/>
            </a:pPr>
            <a:r>
              <a:rPr lang="ru-RU" dirty="0"/>
              <a:t>Использование наглядности в ярких цветах и красках, альтернативной коммуникации.</a:t>
            </a:r>
          </a:p>
          <a:p>
            <a:pPr marL="342900" indent="-342900">
              <a:buAutoNum type="arabicPeriod"/>
            </a:pPr>
            <a:r>
              <a:rPr lang="ru-RU" dirty="0"/>
              <a:t>Дробная подача материала, поэтапная проработка всех деталей.</a:t>
            </a:r>
          </a:p>
          <a:p>
            <a:pPr marL="342900" indent="-342900">
              <a:buAutoNum type="arabicPeriod"/>
            </a:pPr>
            <a:r>
              <a:rPr lang="ru-RU" dirty="0"/>
              <a:t>Дедуктивный подход (от  общего к частному).</a:t>
            </a:r>
          </a:p>
          <a:p>
            <a:pPr marL="342900" indent="-342900">
              <a:buAutoNum type="arabicPeriod"/>
            </a:pPr>
            <a:r>
              <a:rPr lang="ru-RU" dirty="0"/>
              <a:t>Комфортная среда, позитивный эмоциональный фон, использование невербальной коммуникации (мимика, жесты).</a:t>
            </a:r>
          </a:p>
          <a:p>
            <a:pPr marL="342900" indent="-342900">
              <a:buAutoNum type="arabicPeriod"/>
            </a:pPr>
            <a:r>
              <a:rPr lang="ru-RU" dirty="0"/>
              <a:t>Неоднократное повторение материала, закрепление и актуализация.</a:t>
            </a:r>
          </a:p>
          <a:p>
            <a:pPr marL="342900" indent="-342900">
              <a:buAutoNum type="arabicPeriod"/>
            </a:pPr>
            <a:r>
              <a:rPr lang="ru-RU" dirty="0"/>
              <a:t>Конкретные и краткие формулировки.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AA9F387-27C6-7C92-287C-C16B3EF167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sz="2000" b="1" i="1" dirty="0"/>
              <a:t>сильные стороны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678D434-E44A-C6E4-A896-120B725F5D13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757318" y="3022673"/>
            <a:ext cx="4196237" cy="373208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1. Относительно быстро включаются в работу, в том числе в новых условиях.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2. Хорошо воспринимают вербальную информацию жизненного и практико-ориентированного характера.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3. Хорошо воспринимают наглядные средства и пособия.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4. Отлично работают на тренажерах.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5. Готовы выполнять трудовые операции до завершения.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6. Охотно откликаются на просьбы о помощи.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7. Проявляют интерес к выбранной профессии.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8. Ориентированы на педагога  и получение образования.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5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89F7CF9-6718-0CE2-3638-A18951E5E7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35041" y="2336873"/>
            <a:ext cx="3269411" cy="576262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sz="2000" b="1" i="1" dirty="0"/>
              <a:t>слабые</a:t>
            </a:r>
            <a:r>
              <a:rPr lang="ru-RU" b="1" i="1" dirty="0"/>
              <a:t> </a:t>
            </a:r>
            <a:r>
              <a:rPr lang="ru-RU" sz="2000" b="1" i="1" dirty="0"/>
              <a:t>стороны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7A04342-B988-F00A-D2EE-6220D5D8344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419381" y="3022673"/>
            <a:ext cx="3545457" cy="3475066"/>
          </a:xfrm>
        </p:spPr>
        <p:txBody>
          <a:bodyPr>
            <a:noAutofit/>
          </a:bodyPr>
          <a:lstStyle/>
          <a:p>
            <a:r>
              <a:rPr lang="ru-RU" dirty="0"/>
              <a:t>1. Требуют постоянной актуализации материала.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2. Работают поэтапно, затрудняются в случае получения объемной многокомпонентной инструкции, даже если она подробно описана.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3. Идут на контакт, но не всегда могут включиться в ситуацию учебного общения, воспринимают происходящее как игру, факультатив.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4. Требуют конкретных и простых формулировок в подаче материала и заданиях.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5. С трудом выполняют теоретические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243481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CBAB4-6439-3F44-7E24-CCCADFC7F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C616AF-C35B-442A-1ED5-95BEAEF1B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87" y="1991032"/>
            <a:ext cx="11901947" cy="4866968"/>
          </a:xfrm>
        </p:spPr>
        <p:txBody>
          <a:bodyPr>
            <a:noAutofit/>
          </a:bodyPr>
          <a:lstStyle/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учитывать совокупность психолого-педагогических установок, определяющих специальный набор и компоновку форм, методов, способов, приемов обучения и т.п. с учетом </a:t>
            </a:r>
            <a:r>
              <a:rPr lang="ru-RU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материалов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лиц с ограниченными возможностями здоровья с учетом особенностей разных нозологических групп. </a:t>
            </a:r>
          </a:p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общепедагогических технологий наиболее перспективными при организации образовательного процесса для лиц с инвалидностью и ОВЗ выступают </a:t>
            </a:r>
            <a:r>
              <a:rPr lang="ru-RU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личностно-ориентированная образовательная технология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адаптивная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педагогическая </a:t>
            </a:r>
            <a:r>
              <a:rPr lang="ru-RU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9278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F77E2-D6FA-E9AE-2E2D-29B6883F7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E35CE-F8B1-6086-8F03-87650259A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39" y="753228"/>
            <a:ext cx="10190943" cy="1080938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Выраженные  ментальные нарушения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89C121-ACD0-B11C-7B80-D1B5BE916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pPr algn="ctr"/>
            <a:r>
              <a:rPr lang="ru-RU" sz="2000" b="1" i="1" dirty="0"/>
              <a:t>особенности организации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4C8365-8A9C-5FAC-839C-3EF5A0E99B6D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27162" y="3022673"/>
            <a:ext cx="3502862" cy="3732088"/>
          </a:xfrm>
        </p:spPr>
        <p:txBody>
          <a:bodyPr>
            <a:noAutofit/>
          </a:bodyPr>
          <a:lstStyle/>
          <a:p>
            <a:pPr indent="-342900">
              <a:spcBef>
                <a:spcPts val="0"/>
              </a:spcBef>
              <a:buAutoNum type="arabicPeriod"/>
            </a:pPr>
            <a:r>
              <a:rPr lang="ru-RU" sz="1800" dirty="0"/>
              <a:t>Визуальная и эмоциональная поддержка информации.</a:t>
            </a:r>
          </a:p>
          <a:p>
            <a:pPr indent="-342900">
              <a:spcBef>
                <a:spcPts val="0"/>
              </a:spcBef>
              <a:buAutoNum type="arabicPeriod"/>
            </a:pPr>
            <a:r>
              <a:rPr lang="ru-RU" sz="1800" dirty="0"/>
              <a:t>Индивидуальное консультирование и сопровождение.</a:t>
            </a:r>
          </a:p>
          <a:p>
            <a:pPr indent="-342900">
              <a:spcBef>
                <a:spcPts val="0"/>
              </a:spcBef>
              <a:buAutoNum type="arabicPeriod"/>
            </a:pPr>
            <a:r>
              <a:rPr lang="ru-RU" sz="1800" dirty="0"/>
              <a:t>Дробная подача материала.</a:t>
            </a:r>
          </a:p>
          <a:p>
            <a:pPr indent="-342900">
              <a:spcBef>
                <a:spcPts val="0"/>
              </a:spcBef>
              <a:buAutoNum type="arabicPeriod"/>
            </a:pPr>
            <a:r>
              <a:rPr lang="ru-RU" sz="1800" dirty="0"/>
              <a:t>Требуется эмоциональное и яркое объяснение.</a:t>
            </a:r>
          </a:p>
          <a:p>
            <a:pPr indent="-342900">
              <a:spcBef>
                <a:spcPts val="0"/>
              </a:spcBef>
              <a:buAutoNum type="arabicPeriod"/>
            </a:pPr>
            <a:r>
              <a:rPr lang="ru-RU" sz="1800" dirty="0"/>
              <a:t>Тесная связь с родителями и узкими специалистами.</a:t>
            </a:r>
          </a:p>
          <a:p>
            <a:pPr indent="-342900">
              <a:spcBef>
                <a:spcPts val="0"/>
              </a:spcBef>
              <a:buAutoNum type="arabicPeriod"/>
            </a:pPr>
            <a:r>
              <a:rPr lang="ru-RU" sz="1800" dirty="0"/>
              <a:t>Конкретные и краткие формулировки.</a:t>
            </a:r>
          </a:p>
          <a:p>
            <a:pPr indent="-342900">
              <a:spcBef>
                <a:spcPts val="0"/>
              </a:spcBef>
              <a:buAutoNum type="arabicPeriod"/>
            </a:pPr>
            <a:r>
              <a:rPr lang="ru-RU" sz="1800" dirty="0"/>
              <a:t> Психологический комфорт.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EA9BCA-0C35-2B61-A948-1A7CD22D9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sz="2000" b="1" i="1" dirty="0"/>
              <a:t>сильные стороны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0605DBD-D697-0C05-DA92-D7C2A16048B4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757318" y="3022673"/>
            <a:ext cx="4196237" cy="37320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1. Высокая вовлеченность родителей, возможность постоянного контакта с ними.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2. Ориентированы на  обучение, с желанием посещают занятия.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3.  Соблюдают правила поведения, не нарушают порядок, дисциплинированы.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4. Идеально выполняют выученные  трудовые операции.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5. С интересом участвуют в новых форматах и формах работы, включаются в цифровое пространство.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6. Охотно откликаются на просьбы о помощи.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7. Внимательны к мелочам и деталям.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15107CA-9326-2DA1-ACD1-A663D24A7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35041" y="2336873"/>
            <a:ext cx="3269411" cy="576262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sz="2000" b="1" i="1" dirty="0"/>
              <a:t>слабые</a:t>
            </a:r>
            <a:r>
              <a:rPr lang="ru-RU" b="1" i="1" dirty="0"/>
              <a:t> </a:t>
            </a:r>
            <a:r>
              <a:rPr lang="ru-RU" sz="2000" b="1" i="1" dirty="0"/>
              <a:t>стороны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34000D95-DDCE-D40A-7692-9E911179179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980849" y="3022673"/>
            <a:ext cx="3983989" cy="3475066"/>
          </a:xfrm>
        </p:spPr>
        <p:txBody>
          <a:bodyPr>
            <a:noAutofit/>
          </a:bodyPr>
          <a:lstStyle/>
          <a:p>
            <a:r>
              <a:rPr lang="ru-RU" dirty="0"/>
              <a:t>1. Быстрое истощение внимания и его концентрации. Необходима постоянная смена деятельности, использование стимульных материалов, что требует более длительной подготовки к занятиям.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2. Требуется дополнительное время для консультаций родителей и проведения дополнительных индивидуальных занятий.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3. Необходимо постоянно удерживать внимание с помощью эмоций, интонаций, мимики, жестов.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4. Наглядность становится основным источником информации, к ней предъявляются повышенные требования в части доступности и информативности.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5. Резкая смена настроения может привести к срыву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2207670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FCB74-D25A-4BCD-070D-E3907954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коммуникации с использованием различных форм связи: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F271FC8-77C6-82E7-89EB-0BAFD11A13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321150"/>
              </p:ext>
            </p:extLst>
          </p:nvPr>
        </p:nvGraphicFramePr>
        <p:xfrm>
          <a:off x="103238" y="1834166"/>
          <a:ext cx="11931445" cy="4920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3986">
                  <a:extLst>
                    <a:ext uri="{9D8B030D-6E8A-4147-A177-3AD203B41FA5}">
                      <a16:colId xmlns:a16="http://schemas.microsoft.com/office/drawing/2014/main" val="1201876132"/>
                    </a:ext>
                  </a:extLst>
                </a:gridCol>
                <a:gridCol w="6357459">
                  <a:extLst>
                    <a:ext uri="{9D8B030D-6E8A-4147-A177-3AD203B41FA5}">
                      <a16:colId xmlns:a16="http://schemas.microsoft.com/office/drawing/2014/main" val="116116379"/>
                    </a:ext>
                  </a:extLst>
                </a:gridCol>
              </a:tblGrid>
              <a:tr h="525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Нозология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Возможные каналы взаимодействия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603970968"/>
                  </a:ext>
                </a:extLst>
              </a:tr>
              <a:tr h="1289986">
                <a:tc>
                  <a:txBody>
                    <a:bodyPr/>
                    <a:lstStyle/>
                    <a:p>
                      <a:pPr marL="359410"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Аудиосвязь</a:t>
                      </a:r>
                    </a:p>
                    <a:p>
                      <a:pPr marL="359410"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Текстовое сообщение</a:t>
                      </a:r>
                    </a:p>
                    <a:p>
                      <a:pPr marL="359410"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Видеосвязь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486814755"/>
                  </a:ext>
                </a:extLst>
              </a:tr>
              <a:tr h="1289986">
                <a:tc>
                  <a:txBody>
                    <a:bodyPr/>
                    <a:lstStyle/>
                    <a:p>
                      <a:pPr marL="359410"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Слух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Текстовое сообщение</a:t>
                      </a:r>
                    </a:p>
                    <a:p>
                      <a:pPr marL="359410"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Видеосвязь (при условии сопровождения сурдопереводом или титрами)</a:t>
                      </a:r>
                    </a:p>
                  </a:txBody>
                  <a:tcPr marL="39370" marR="39370" marT="64770" marB="64770" anchor="b"/>
                </a:tc>
                <a:extLst>
                  <a:ext uri="{0D108BD9-81ED-4DB2-BD59-A6C34878D82A}">
                    <a16:rowId xmlns:a16="http://schemas.microsoft.com/office/drawing/2014/main" val="1883486902"/>
                  </a:ext>
                </a:extLst>
              </a:tr>
              <a:tr h="525318">
                <a:tc>
                  <a:txBody>
                    <a:bodyPr/>
                    <a:lstStyle/>
                    <a:p>
                      <a:pPr marL="359410"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Зрение</a:t>
                      </a:r>
                    </a:p>
                  </a:txBody>
                  <a:tcPr marL="39370" marR="39370" marT="64770" marB="64770" anchor="b"/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Аудиосвязь</a:t>
                      </a:r>
                    </a:p>
                  </a:txBody>
                  <a:tcPr marL="39370" marR="39370" marT="64770" marB="64770" anchor="b"/>
                </a:tc>
                <a:extLst>
                  <a:ext uri="{0D108BD9-81ED-4DB2-BD59-A6C34878D82A}">
                    <a16:rowId xmlns:a16="http://schemas.microsoft.com/office/drawing/2014/main" val="3510007680"/>
                  </a:ext>
                </a:extLst>
              </a:tr>
              <a:tr h="1289986">
                <a:tc>
                  <a:txBody>
                    <a:bodyPr/>
                    <a:lstStyle/>
                    <a:p>
                      <a:pPr marL="359410"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Аудиосвязь</a:t>
                      </a:r>
                    </a:p>
                    <a:p>
                      <a:pPr marL="359410"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Текстовое сообщение</a:t>
                      </a:r>
                    </a:p>
                    <a:p>
                      <a:pPr marL="359410"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Видеосвязь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518892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082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FD366-5B6B-FF56-F0DC-C5AFED293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рекомендации к использованию учебно-методических ресурсов: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823082-5112-63E5-D908-F3D75CD9B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87" y="2079522"/>
            <a:ext cx="11651226" cy="4675239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/>
              <a:t>	</a:t>
            </a:r>
            <a:r>
              <a:rPr lang="ru-RU" sz="2600" dirty="0"/>
              <a:t>- </a:t>
            </a:r>
            <a:r>
              <a:rPr lang="ru-RU" sz="2600" b="1" dirty="0"/>
              <a:t>четкое соблюдение алгоритма занятия и заданий для самостоятельной работы (называние темы, сообщение и запись плана, выделение основных понятий, указание видов деятельности обучающихся и способов проверки усвоения материала, словарная работа);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/>
              <a:t>	- наличие четкой системы и алгоритма организации самостоятельных работ;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/>
              <a:t>	- увеличение доли видеоматериалов;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/>
              <a:t>	- увеличение доли конкретного материала;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/>
              <a:t>	- наличие пошаговой инструкции, прописывающей последовательность выполнения действий с опорой на наглядный материал (картинки, таблицы и т.д.);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/>
              <a:t>	-  применение наглядных средств при объяснении нового материала;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/>
              <a:t>	-  наличие системы заданий, обеспечивающих систематизацию вербального материала, его схематизацию, перевод в таблицы, схемы, опорные тексты, глоссарий;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/>
              <a:t>	-  разделение изучаемого материала на небольшие логические блоки;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/>
              <a:t>	-  адаптация текста: отказ от длинных фраз и предложений, разбивка текста на части, выделение опорных смысловых пунктов;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/>
              <a:t>	- применение различных видов повторений материала в зависимости от этапа работы (изучение нового, закрепление): письменный опрос, тренировочные упражнения и др.;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/>
              <a:t>	- наличие вариантов кейсов заданий, позволяющих осуществлять тренировку и повторение материала;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/>
              <a:t>	- поэтапное включение в учебную деятельность вариативных заданий развивающей направленности;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/>
              <a:t>	- особый речевой режим работы (немногословность педагога, четкость изложения);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/>
              <a:t>	- увеличение времени на устный/письменный ответ (при необходимости использовать вопросы, требующие коротких ответов);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/>
              <a:t>	- по возможности, замена устных/письменных развернутых ответов на тестовые задания (выбор, соотнесение, последовательность и др.);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/>
              <a:t>	- сочетание на занятиях всех видов речевой деятельности (говорения, слушания, чтения, письма).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489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B8EDF-063D-1143-3B7B-B9D15EBA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Подбирая задания, важно руководствоваться следующими принципами: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C392FB-65FF-554B-3566-B576ED9B4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9" y="2005780"/>
            <a:ext cx="11813458" cy="4689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1. </a:t>
            </a:r>
            <a:r>
              <a:rPr lang="ru-RU" b="1" u="sng" dirty="0"/>
              <a:t>Простое - более трудное - простое</a:t>
            </a:r>
            <a:r>
              <a:rPr lang="ru-RU" dirty="0"/>
              <a:t>. Задания должны быть выстроены начиная с простого, чтобы привлечь внимание и заинтересовать обучающихся, затем наиболее трудное, так как пик активности приходится на середину занятий. Завершать работу следует наиболее простым заданием, которое даст положительные эмоции от выполнения и заинтересует в дальнейшем выполнении.</a:t>
            </a:r>
          </a:p>
          <a:p>
            <a:pPr marL="0" indent="0">
              <a:buNone/>
            </a:pPr>
            <a:r>
              <a:rPr lang="ru-RU" dirty="0"/>
              <a:t>	2. </a:t>
            </a:r>
            <a:r>
              <a:rPr lang="ru-RU" b="1" u="sng" dirty="0"/>
              <a:t>Чередование практических и теоретических заданий</a:t>
            </a:r>
            <a:r>
              <a:rPr lang="ru-RU" dirty="0"/>
              <a:t>, что предполагает смену деятельности в процессе выполнения работы.</a:t>
            </a:r>
          </a:p>
          <a:p>
            <a:pPr marL="0" indent="0">
              <a:buNone/>
            </a:pPr>
            <a:r>
              <a:rPr lang="ru-RU" dirty="0"/>
              <a:t>	3. </a:t>
            </a:r>
            <a:r>
              <a:rPr lang="ru-RU" b="1" u="sng" dirty="0"/>
              <a:t>Связь заданий с актуальными явлениями действительности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	4. </a:t>
            </a:r>
            <a:r>
              <a:rPr lang="ru-RU" u="sng" dirty="0"/>
              <a:t>Постоянное повторение и актуализация пройденного</a:t>
            </a:r>
            <a:r>
              <a:rPr lang="ru-RU" dirty="0"/>
              <a:t>. Несмотря на лимит времени и необходимость выполнения нескольких задач, обязательно следует выделять хотя бы одно задание на повторение изученного.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650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97B806-E9CF-B11A-0C05-D34373108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05781"/>
            <a:ext cx="12192000" cy="4660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возможность предоставления демонстрируемой на занятиях информации в доступной форме (электронный вариант для индивидуального просмотра на компьютере, в ходе лекций такую информацию важно прочитывать вслух и при необходимости сопровождать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тифлокомментированием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возможность дублирования информации с использованием разных ресурсов (укрупнённый шрифт, аудио, рельефно-графические пособия и др.);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использование наглядных средств; для развития произвольного внимания использовать средства определенного уровня абстрактности - схемы, диаграммы, таблицы;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дополнительное время на выполнение заданий;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 комплексное сопровождение обучающих;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возможность использования специального оборудования, в том числе компьютера, оснащенного специальным программным обеспечением, адаптированного/специального автоматизированного рабочего места;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повышенное освещение рабочего места (обеспечить его размещение вблизи окна или источников освещения, обеспечить дополнительным освещением).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91121-3A70-DA7D-1D30-9D7137EECCEA}"/>
              </a:ext>
            </a:extLst>
          </p:cNvPr>
          <p:cNvSpPr txBox="1"/>
          <p:nvPr/>
        </p:nvSpPr>
        <p:spPr>
          <a:xfrm>
            <a:off x="191729" y="811161"/>
            <a:ext cx="99699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с нарушением зрения необходимо предусмотреть:</a:t>
            </a:r>
          </a:p>
        </p:txBody>
      </p:sp>
    </p:spTree>
    <p:extLst>
      <p:ext uri="{BB962C8B-B14F-4D97-AF65-F5344CB8AC3E}">
        <p14:creationId xmlns:p14="http://schemas.microsoft.com/office/powerpoint/2010/main" val="107189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89569-93D0-FA95-1B58-1C66CC3C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Организационно-педагогические условия обучения лиц с нарушением зрения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101E6B-1E3C-F7F7-7CFA-B11FD5F65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32" y="2005781"/>
            <a:ext cx="11842955" cy="46604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Рабочее место должно определяться в соответствии с рекомендацией врача-окулиста.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Стол, за которым работает обучающийся, должен иметь матовую поверхность.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Одним из важнейших условий для нормального протекания сохраненных зрительных функций является освещенность рабочего места: норма 400 - 500 люкс, при отсутствии светобоязни.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Существенным условием является дозирование зрительной нагрузки. Индивидуально ее рассчитывает врач-офтальмолог, но не более пятнадцати минут.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Выполнять во время перерывов гимнастику для глаз.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Необходимо соблюдать требования к наглядности: контрастность контуров предъявляемых объектов, предварительная проработка некоторых картин и рисунков: усиление контура, удаление лишних деталей, оптимальные для восприятия размеры объектов - общая площадь около 500 квадратных сантиметров, отдельные детали - 13 миллиметров; толщина контура объекта зависит от остроты зрения, примерно, от полмиллиметра до пяти миллиметров; цветовая гамма должна быть разнообразна, предпочтительнее желто-оранжево-красные, зеленые и коричневые тона и оттенки. Желательна окраска, близкая к естественной окраске.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Речь преподавателя должна быть выразительной и точной, необходимо проговаривать все, что он делает.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Учебники, тетради по возможности следует использовать специальные: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аудиоучебники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тетради электронные.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Цвет чернил для письма предпочтительнее черный, для выделения - зеленый.</a:t>
            </a:r>
          </a:p>
        </p:txBody>
      </p:sp>
    </p:spTree>
    <p:extLst>
      <p:ext uri="{BB962C8B-B14F-4D97-AF65-F5344CB8AC3E}">
        <p14:creationId xmlns:p14="http://schemas.microsoft.com/office/powerpoint/2010/main" val="281377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94B99-2C2E-DFA1-6035-5576BFEBD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с нарушением слуха необходимо предусмотреть:</a:t>
            </a:r>
            <a:b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9EFA33-2412-99AD-A762-CE032476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82" y="2035278"/>
            <a:ext cx="11857702" cy="46309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возможность зрительной опоры;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использование разнообразного наглядного материала (схемы, диаграммы, рисунки, компьютерные презентации и т. п.);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дублирование информации  видеоматериалами (в том числе с текстовой «бегущей строкой», сурдопереводом) и/или печатным материалом;</a:t>
            </a:r>
          </a:p>
          <a:p>
            <a:pPr marL="457200" indent="-457200">
              <a:buAutoNum type="arabicParenR" startAt="4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 использования звукоусиливающей аппаратуры;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 создание текстовых средств учебного назначения с участием специалиста-дефектолога, сурдопереводчика, контролирующего и формирующего развитие словарного запаса обучающихся;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дополнительное учебное время на освоение материала;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сопровождение (сурдопереводчик, тьютор, психолог, социальный педагог);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привлечение к проведению занятий сурдопедагогов.</a:t>
            </a:r>
          </a:p>
        </p:txBody>
      </p:sp>
    </p:spTree>
    <p:extLst>
      <p:ext uri="{BB962C8B-B14F-4D97-AF65-F5344CB8AC3E}">
        <p14:creationId xmlns:p14="http://schemas.microsoft.com/office/powerpoint/2010/main" val="3289763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9F782-893D-4FEB-5544-74FBE3E9B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адаптации заданий: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9BD42B-FE12-A8D2-46C0-B72CD9CA6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988" y="2336873"/>
            <a:ext cx="3923070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формулировки фраз:</a:t>
            </a:r>
          </a:p>
          <a:p>
            <a:pPr marL="0" indent="0">
              <a:buNone/>
            </a:pP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Краткая.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Понятная.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51D5D6-FCC3-D65B-2239-20DC4BEC8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0105" y="2336873"/>
            <a:ext cx="7521677" cy="3599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Смысловая нагрузка сохраняется. Стоит избегать: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Многозначные слова и выражения.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Слова с двойным смыслом.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Слова - обобщения.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Сложные и недоступные для понимания термины.</a:t>
            </a:r>
          </a:p>
        </p:txBody>
      </p:sp>
    </p:spTree>
    <p:extLst>
      <p:ext uri="{BB962C8B-B14F-4D97-AF65-F5344CB8AC3E}">
        <p14:creationId xmlns:p14="http://schemas.microsoft.com/office/powerpoint/2010/main" val="127172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FCF13-88B2-4B03-F490-2B374DBCF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10233485" cy="108093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с нарушением опорно-двигательного аппарата необходимо предусмотреть: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4D0EBC-CE32-8019-79E0-542D2145A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80" y="2020529"/>
            <a:ext cx="11901949" cy="4719483"/>
          </a:xfrm>
        </p:spPr>
        <p:txBody>
          <a:bodyPr>
            <a:normAutofit/>
          </a:bodyPr>
          <a:lstStyle/>
          <a:p>
            <a:pPr marL="0" indent="-457200">
              <a:spcBef>
                <a:spcPts val="0"/>
              </a:spcBef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поэтапную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операционализацию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действий и их демонстрация (четкая пошаговая инструкция, визуализация);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опору на технико-сервисную модель обучения (использование вспомогательных технических средств и инструментов обучения, в том числе специальных «мягких» компьютерных мышек, клавиатуры с увеличенными кнопками, программного обеспечения для голосового ввода текста и т. д);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персонификацию образовательной деятельности (совместно с психологом оказывать поддержку обучающемуся при идентификации и рефлексии его личностных смыслов образовательной деятельности в контексте проектирования возможности их применения в дальнейшем и обеспечения непрерывности образовательного процесса в целом);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опору на сохранные сигнальные системы восприятия информации (адаптация образовательного контента посредством перевода данных в видео-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аудиоформат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 увеличение времени на прохождение программного материала;</a:t>
            </a:r>
          </a:p>
        </p:txBody>
      </p:sp>
    </p:spTree>
    <p:extLst>
      <p:ext uri="{BB962C8B-B14F-4D97-AF65-F5344CB8AC3E}">
        <p14:creationId xmlns:p14="http://schemas.microsoft.com/office/powerpoint/2010/main" val="2636767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5FD86-D924-8F64-4BD0-E1F9DEB9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10262982" cy="108093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с нарушением опорно-двигательного аппарата необходимо предусмотреть: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A70B43-AFEC-E8E5-53CE-2FDD53379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9" y="2020529"/>
            <a:ext cx="11992334" cy="4837471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ориентацию предъявляемых заданий и формы их выполнения под индивидуальные особенности обучающихся;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сопровождение тьютора (особенно в условиях сочетания ограниченности передвижения и парализации верхних конечностей, либо сопутствующих речевых, зрительных, слуховых, интеллектуальных патологиях либо иных органических дисфункций);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 сегментацию  содержания занятия на отдельные блоки или модули;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внедрение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кейсовых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 (в частности для обучающихся с мозаичным мышлением, выраженным в неравномерности развития отдельных психических функций. В этом контексте опора педагога на практико-ориентированные примеры позволяет развить требуемые жизненные компетенции, необходимые для последующей успешной социальной адаптации как основы преемственной инклюзии в социум);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 необходимость релаксации (особенно у обучающихся со склонностью к астении, быстрой и повышенной утомляемости при выполнении какого-либо однообразного вида деятельности);  частые небольшие перерывы во время учебных занятий (не менее 1 раза в 30 минут) для возможности релаксации обучающихся и восстановления их способности к восприятию информации;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11) опору на элементы семиотической коммуникации (поддержание невербальных форм, открытых жестов и поз, применение символов (смайлы, поднятая рука);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12) включение отдельного блока с описанием специальных образовательных условий, режима и алгоритма обучения;  внедрение отдельных факультативных дисциплин, позволяющих обучающимся успешно и быстро освоить требуемые информационные технологии.</a:t>
            </a:r>
          </a:p>
          <a:p>
            <a:pPr marL="0" indent="-457200">
              <a:spcBef>
                <a:spcPts val="0"/>
              </a:spcBef>
              <a:buAutoNum type="arabicParenR" startAt="9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53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47079-5B02-CD5D-7B6C-F0E1BD6AA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Ключевыми задачами оказания психолого-педагогической поддержки являются: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8427F9-3290-28BD-29BB-4290CA419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4" y="2079523"/>
            <a:ext cx="11916697" cy="4572000"/>
          </a:xfrm>
        </p:spPr>
        <p:txBody>
          <a:bodyPr/>
          <a:lstStyle/>
          <a:p>
            <a:r>
              <a:rPr lang="ru-RU" dirty="0"/>
              <a:t>формирование мотивации;</a:t>
            </a:r>
          </a:p>
          <a:p>
            <a:r>
              <a:rPr lang="ru-RU" dirty="0"/>
              <a:t>ликвидация элементов повышенной тревожности и неуверенности в себе;</a:t>
            </a:r>
          </a:p>
          <a:p>
            <a:r>
              <a:rPr lang="ru-RU" dirty="0"/>
              <a:t>формирование адекватной самооценки;</a:t>
            </a:r>
          </a:p>
          <a:p>
            <a:r>
              <a:rPr lang="ru-RU" dirty="0"/>
              <a:t>установление адекватной двигательной активности (особенно в ситуации быстрого прогрессирования некоторых заболеваний, например, </a:t>
            </a:r>
            <a:r>
              <a:rPr lang="ru-RU" dirty="0" err="1"/>
              <a:t>миодистрофия</a:t>
            </a:r>
            <a:r>
              <a:rPr lang="ru-RU" dirty="0"/>
              <a:t> </a:t>
            </a:r>
            <a:r>
              <a:rPr lang="ru-RU" dirty="0" err="1"/>
              <a:t>Дюшенна</a:t>
            </a:r>
            <a:r>
              <a:rPr lang="ru-RU" dirty="0"/>
              <a:t>);</a:t>
            </a:r>
          </a:p>
          <a:p>
            <a:r>
              <a:rPr lang="ru-RU" dirty="0"/>
              <a:t>консультирование узких специалистов;</a:t>
            </a:r>
          </a:p>
          <a:p>
            <a:r>
              <a:rPr lang="ru-RU" dirty="0"/>
              <a:t>обучение навыкам своевременной регуляции и </a:t>
            </a:r>
            <a:r>
              <a:rPr lang="ru-RU" dirty="0" err="1"/>
              <a:t>саморелаксации</a:t>
            </a:r>
            <a:r>
              <a:rPr lang="ru-RU" dirty="0"/>
              <a:t> при возникновении реактивной мышечной </a:t>
            </a:r>
            <a:r>
              <a:rPr lang="ru-RU" dirty="0" err="1"/>
              <a:t>спастики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1475027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1922</TotalTime>
  <Words>2754</Words>
  <Application>Microsoft Office PowerPoint</Application>
  <PresentationFormat>Широкоэкранный</PresentationFormat>
  <Paragraphs>230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Trebuchet MS</vt:lpstr>
      <vt:lpstr>Берлин</vt:lpstr>
      <vt:lpstr>                             Создание условий для организации профессионального обучения и профессионального образования обучающихся с ограниченными возможностями здоровья (статья 79 Федерального закона «Об образовании в Российской Федерации» №273-ФЗ)</vt:lpstr>
      <vt:lpstr>Методические рекомендации</vt:lpstr>
      <vt:lpstr>Презентация PowerPoint</vt:lpstr>
      <vt:lpstr>Организационно-педагогические условия обучения лиц с нарушением зрения</vt:lpstr>
      <vt:lpstr>Для обучающихся с нарушением слуха необходимо предусмотреть: </vt:lpstr>
      <vt:lpstr>Примеры адаптации заданий:</vt:lpstr>
      <vt:lpstr>Для обучающихся с нарушением опорно-двигательного аппарата необходимо предусмотреть: </vt:lpstr>
      <vt:lpstr>Для обучающихся с нарушением опорно-двигательного аппарата необходимо предусмотреть: </vt:lpstr>
      <vt:lpstr>Ключевыми задачами оказания психолого-педагогической поддержки являются:</vt:lpstr>
      <vt:lpstr>Тьюторское сопровождение обучающихся с нарушением опорно-двигательного аппарата </vt:lpstr>
      <vt:lpstr>Презентация PowerPoint</vt:lpstr>
      <vt:lpstr>Организационно-технологические основы обучения лиц с ментальными нарушениями и расстройствами аутистического спектра включают в себя</vt:lpstr>
      <vt:lpstr>Примеры адаптации заданий:</vt:lpstr>
      <vt:lpstr>Наиболее эффективными выступают следующие педагогические техники:</vt:lpstr>
      <vt:lpstr>Презентация PowerPoint</vt:lpstr>
      <vt:lpstr>Краткие представляют собой готовые схемы, рисунки, планя, краткие определения без пояснений. Обучающемуся, получившему такой материал, предлагается дополнять такой опорный конспект пояснениями, описаниями и расшифровками (для этого специально оставляются места между блоками информации). В конце занятия преподаватель может проверить правильность заполнения или задать контролирующие вопросы.   Объемные конспекты включают в себя полную информацию по теме, превышая необходимый объем примерами, описаниями и пояснениями. Обучающемуся предлагается по мере объяснения материала выделять самое главное из конспекта. </vt:lpstr>
      <vt:lpstr>Инструкция (технологическая карта) </vt:lpstr>
      <vt:lpstr>Расстройства аутистического спектра (РАС)</vt:lpstr>
      <vt:lpstr>Умственная отсталость</vt:lpstr>
      <vt:lpstr>Выраженные  ментальные нарушения</vt:lpstr>
      <vt:lpstr>Дистанционные коммуникации с использованием различных форм связи:</vt:lpstr>
      <vt:lpstr>Общие рекомендации к использованию учебно-методических ресурсов:</vt:lpstr>
      <vt:lpstr>Подбирая задания, важно руководствоваться следующими принципами: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Алан Дзигоев</dc:creator>
  <cp:lastModifiedBy>Админ</cp:lastModifiedBy>
  <cp:revision>33</cp:revision>
  <dcterms:created xsi:type="dcterms:W3CDTF">2024-01-17T13:50:04Z</dcterms:created>
  <dcterms:modified xsi:type="dcterms:W3CDTF">2024-02-07T09:00:45Z</dcterms:modified>
</cp:coreProperties>
</file>