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89" r:id="rId4"/>
    <p:sldId id="271" r:id="rId5"/>
    <p:sldId id="278" r:id="rId6"/>
    <p:sldId id="257" r:id="rId7"/>
    <p:sldId id="274" r:id="rId8"/>
    <p:sldId id="273" r:id="rId9"/>
    <p:sldId id="275" r:id="rId10"/>
    <p:sldId id="279" r:id="rId11"/>
    <p:sldId id="28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" initials="А" lastIdx="1" clrIdx="0">
    <p:extLst>
      <p:ext uri="{19B8F6BF-5375-455C-9EA6-DF929625EA0E}">
        <p15:presenceInfo xmlns:p15="http://schemas.microsoft.com/office/powerpoint/2012/main" userId="Адми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9200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239" y="2861186"/>
            <a:ext cx="9066640" cy="1383009"/>
          </a:xfrm>
        </p:spPr>
        <p:txBody>
          <a:bodyPr/>
          <a:lstStyle/>
          <a:p>
            <a:pPr algn="l"/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организации профессионального обучения и профессионального образования обучающихся с ограниченными возможностями здоровья (статья 79 Федерального закона «Об образовании в Российской Федерации» №273-ФЗ)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0321" y="4394040"/>
            <a:ext cx="11339613" cy="679406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методические аспекты</a:t>
            </a:r>
          </a:p>
        </p:txBody>
      </p:sp>
    </p:spTree>
    <p:extLst>
      <p:ext uri="{BB962C8B-B14F-4D97-AF65-F5344CB8AC3E}">
        <p14:creationId xmlns:p14="http://schemas.microsoft.com/office/powerpoint/2010/main" val="949700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8A1B15-9F79-4B86-8D1E-2F6115340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Рекомендации к разработке АОП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09BB25-D2E2-6278-F5ED-075E01C02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38516"/>
            <a:ext cx="12019935" cy="4483509"/>
          </a:xfrm>
        </p:spPr>
        <p:txBody>
          <a:bodyPr>
            <a:noAutofit/>
          </a:bodyPr>
          <a:lstStyle/>
          <a:p>
            <a:r>
              <a:rPr lang="ru-RU" sz="2800" dirty="0"/>
              <a:t>Указываем </a:t>
            </a:r>
            <a:r>
              <a:rPr lang="ru-RU" sz="2800" b="1" u="sng" dirty="0">
                <a:solidFill>
                  <a:srgbClr val="FFC000"/>
                </a:solidFill>
              </a:rPr>
              <a:t>особые</a:t>
            </a:r>
            <a:r>
              <a:rPr lang="ru-RU" sz="2800" dirty="0"/>
              <a:t> условия реализации программы (или ее части, например, прохождения практики) и специальные средства обучения с учетом вида нарушений здоровья со ссылкой на заключение ПМПК и (или) рекомендации, данные по результатам МСЭ, содержащиеся в ИПР.</a:t>
            </a:r>
          </a:p>
          <a:p>
            <a:r>
              <a:rPr lang="ru-RU" sz="2800" dirty="0"/>
              <a:t>Даем перечень используемых методов, приемов и средств обучения с учетом вида нарушения здоровья. Можно прописать технологии с указанием специфики использования для обучающихся с конкретным видом нарушения здоровья.</a:t>
            </a:r>
          </a:p>
          <a:p>
            <a:r>
              <a:rPr lang="ru-RU" sz="2800" dirty="0"/>
              <a:t>Указываем  специалистов, привлекаемых к реализации АОП с учетом вида нарушения здоровья.</a:t>
            </a:r>
          </a:p>
        </p:txBody>
      </p:sp>
    </p:spTree>
    <p:extLst>
      <p:ext uri="{BB962C8B-B14F-4D97-AF65-F5344CB8AC3E}">
        <p14:creationId xmlns:p14="http://schemas.microsoft.com/office/powerpoint/2010/main" val="730220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D4B438-383E-3EB1-E5D5-29A672868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Рекомендации к разработке АОП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08C569-9657-4F0E-1E5D-1AA6CBE36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Конкретизируется форма проведения контроля знаний, время выполнения, методы уточняются для каждого вида нарушения здоровья.</a:t>
            </a:r>
          </a:p>
          <a:p>
            <a:r>
              <a:rPr lang="ru-RU" sz="4000" dirty="0"/>
              <a:t>Готовятся разноуровневые контрольно-оценочные средства.</a:t>
            </a:r>
          </a:p>
        </p:txBody>
      </p:sp>
    </p:spTree>
    <p:extLst>
      <p:ext uri="{BB962C8B-B14F-4D97-AF65-F5344CB8AC3E}">
        <p14:creationId xmlns:p14="http://schemas.microsoft.com/office/powerpoint/2010/main" val="33692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5750830-A129-9A29-DABC-C5E74A7CC8DE}"/>
              </a:ext>
            </a:extLst>
          </p:cNvPr>
          <p:cNvSpPr txBox="1"/>
          <p:nvPr/>
        </p:nvSpPr>
        <p:spPr>
          <a:xfrm>
            <a:off x="0" y="0"/>
            <a:ext cx="12078929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 algn="ctr">
              <a:buFontTx/>
              <a:buAutoNum type="arabicPeriod"/>
            </a:pPr>
            <a:r>
              <a:rPr lang="ru-RU" sz="4400" dirty="0"/>
              <a:t>Условия организации обучения</a:t>
            </a:r>
          </a:p>
          <a:p>
            <a:pPr marL="742950" indent="-742950" algn="ctr">
              <a:buAutoNum type="arabicPeriod"/>
            </a:pPr>
            <a:r>
              <a:rPr lang="ru-RU" sz="4400" dirty="0"/>
              <a:t>Содержание образования </a:t>
            </a:r>
          </a:p>
          <a:p>
            <a:endParaRPr lang="ru-RU" sz="4400" dirty="0"/>
          </a:p>
          <a:p>
            <a:endParaRPr lang="ru-RU" sz="4400" dirty="0"/>
          </a:p>
          <a:p>
            <a:pPr algn="ctr"/>
            <a:endParaRPr lang="ru-RU" sz="4400" b="1" i="1" dirty="0"/>
          </a:p>
          <a:p>
            <a:pPr algn="ctr"/>
            <a:endParaRPr lang="ru-RU" sz="4400" b="1" i="1" dirty="0"/>
          </a:p>
          <a:p>
            <a:pPr algn="ctr"/>
            <a:r>
              <a:rPr lang="ru-RU" sz="5400" b="1" i="1" dirty="0"/>
              <a:t>определяются </a:t>
            </a:r>
            <a:r>
              <a:rPr lang="ru-RU" sz="5400" b="1" i="1" u="sng" dirty="0">
                <a:solidFill>
                  <a:srgbClr val="FFC000"/>
                </a:solidFill>
              </a:rPr>
              <a:t>адаптированной образовательной программой</a:t>
            </a:r>
            <a:r>
              <a:rPr lang="ru-RU" sz="5400" b="1" i="1" dirty="0"/>
              <a:t>.</a:t>
            </a:r>
          </a:p>
        </p:txBody>
      </p:sp>
      <p:sp>
        <p:nvSpPr>
          <p:cNvPr id="4" name="Стрелка: вниз 3">
            <a:extLst>
              <a:ext uri="{FF2B5EF4-FFF2-40B4-BE49-F238E27FC236}">
                <a16:creationId xmlns:a16="http://schemas.microsoft.com/office/drawing/2014/main" id="{73AC6639-1BA7-8E47-5331-9208DEB8271B}"/>
              </a:ext>
            </a:extLst>
          </p:cNvPr>
          <p:cNvSpPr/>
          <p:nvPr/>
        </p:nvSpPr>
        <p:spPr>
          <a:xfrm>
            <a:off x="4336026" y="1386349"/>
            <a:ext cx="2244606" cy="263996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607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BA392F-DE3B-12B8-707C-81C4F4CE6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28 статьи 2 Федерального закона от 29.12.2012 №273-ФЗ «Об образовании в Российской Федерации»: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5DA09F-A5A4-B52E-E4BF-5D0755FA2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233" y="2336873"/>
            <a:ext cx="11857702" cy="3599316"/>
          </a:xfrm>
        </p:spPr>
        <p:txBody>
          <a:bodyPr>
            <a:normAutofit/>
          </a:bodyPr>
          <a:lstStyle/>
          <a:p>
            <a:r>
              <a:rPr lang="ru-RU" sz="3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лиц.</a:t>
            </a:r>
          </a:p>
        </p:txBody>
      </p:sp>
    </p:spTree>
    <p:extLst>
      <p:ext uri="{BB962C8B-B14F-4D97-AF65-F5344CB8AC3E}">
        <p14:creationId xmlns:p14="http://schemas.microsoft.com/office/powerpoint/2010/main" val="3959609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C7F4B1-118A-C30D-77B8-D7F0B44A3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Специальные условия – условия, </a:t>
            </a:r>
            <a:r>
              <a:rPr lang="ru-RU" sz="3800" b="1" dirty="0"/>
              <a:t>помогающие</a:t>
            </a:r>
            <a:r>
              <a:rPr lang="ru-RU" sz="4000" b="1" dirty="0"/>
              <a:t> обучающемуся с ОВЗ в получении образования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9FB681-221D-923E-3B54-B7D1F60BF7E5}"/>
              </a:ext>
            </a:extLst>
          </p:cNvPr>
          <p:cNvSpPr txBox="1"/>
          <p:nvPr/>
        </p:nvSpPr>
        <p:spPr>
          <a:xfrm>
            <a:off x="162233" y="2206938"/>
            <a:ext cx="1202976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/>
              <a:t>Использование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специальных образовательных программ и методов обучения и воспитания,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специальных учебников, учебных пособий и дидактических материалов,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специальных технических средств обучения коллективного и индивидуального пользования,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/>
          </a:p>
          <a:p>
            <a:r>
              <a:rPr lang="ru-RU" sz="2000" b="1" dirty="0"/>
              <a:t> Предоставление </a:t>
            </a:r>
            <a:r>
              <a:rPr lang="ru-RU" sz="2000" dirty="0"/>
              <a:t>услуг ассистента (помощника), тьютора</a:t>
            </a:r>
          </a:p>
          <a:p>
            <a:endParaRPr lang="ru-RU" sz="2000" dirty="0"/>
          </a:p>
          <a:p>
            <a:r>
              <a:rPr lang="ru-RU" sz="2000" b="1" dirty="0"/>
              <a:t>Проведение</a:t>
            </a:r>
            <a:r>
              <a:rPr lang="ru-RU" sz="2000" dirty="0"/>
              <a:t> групповых и индивидуальных коррекционных занятий</a:t>
            </a:r>
          </a:p>
          <a:p>
            <a:endParaRPr lang="ru-RU" sz="2000" b="1" dirty="0"/>
          </a:p>
          <a:p>
            <a:r>
              <a:rPr lang="ru-RU" sz="2000" b="1" dirty="0"/>
              <a:t>Обеспечение доступа </a:t>
            </a:r>
            <a:r>
              <a:rPr lang="ru-RU" sz="2000" dirty="0"/>
              <a:t>в здания организации, осуществляющей образовательную деятельность</a:t>
            </a:r>
          </a:p>
          <a:p>
            <a:endParaRPr lang="ru-RU" sz="2000" dirty="0"/>
          </a:p>
          <a:p>
            <a:pPr algn="just"/>
            <a:r>
              <a:rPr lang="ru-RU" sz="3200" b="1" u="sng" dirty="0"/>
              <a:t>Разработка адаптированной образовательной </a:t>
            </a: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id="{24154242-347C-E5B4-29F2-85474AF9E81A}"/>
              </a:ext>
            </a:extLst>
          </p:cNvPr>
          <p:cNvSpPr/>
          <p:nvPr/>
        </p:nvSpPr>
        <p:spPr>
          <a:xfrm>
            <a:off x="8657303" y="380456"/>
            <a:ext cx="1636879" cy="243648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972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28E859-16DC-AD13-6C42-769463300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Рекомендации к разработке АОП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E6629D-957B-B817-539C-5371453C4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39" y="2079522"/>
            <a:ext cx="11872451" cy="4542503"/>
          </a:xfrm>
        </p:spPr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b="1" u="sng" dirty="0"/>
              <a:t>В разделе 1 «Общие положения» </a:t>
            </a:r>
          </a:p>
          <a:p>
            <a:r>
              <a:rPr lang="ru-RU" b="1" i="1" dirty="0"/>
              <a:t>«Программа разработана в соответствии с особыми образовательными потребностями инвалидов и лиц с ограниченными возможностями здоровья с учетом особенностей их психофизического развития и индивидуальных возможностей»;</a:t>
            </a:r>
          </a:p>
          <a:p>
            <a:r>
              <a:rPr lang="ru-RU" b="1" dirty="0"/>
              <a:t>Указываем вариант реализации АОП </a:t>
            </a:r>
            <a:r>
              <a:rPr lang="ru-RU" b="1" i="1" dirty="0"/>
              <a:t>(обучение в инклюзивной группе, обучение по индивидуальному учебному плану, обучение по индивидуальному учебному графику и т.п.)</a:t>
            </a:r>
          </a:p>
          <a:p>
            <a:r>
              <a:rPr lang="ru-RU" b="1" dirty="0"/>
              <a:t>Краткая, но конкретная характеристика состава группы. </a:t>
            </a:r>
          </a:p>
          <a:p>
            <a:r>
              <a:rPr lang="ru-RU" b="1" dirty="0"/>
              <a:t>Указываем особенности психофизического развития</a:t>
            </a:r>
            <a:r>
              <a:rPr lang="ru-RU" b="1" i="1" dirty="0"/>
              <a:t> (например, низкая работоспособность, замедленный темп приема информации и др.)</a:t>
            </a:r>
          </a:p>
        </p:txBody>
      </p:sp>
    </p:spTree>
    <p:extLst>
      <p:ext uri="{BB962C8B-B14F-4D97-AF65-F5344CB8AC3E}">
        <p14:creationId xmlns:p14="http://schemas.microsoft.com/office/powerpoint/2010/main" val="3874129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96" y="189781"/>
            <a:ext cx="11800936" cy="452183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самостоятельности;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мотивации к познавательной деятельности;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низкий уровень внимания;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плохая память;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низкий уровень развития речи, мышления (классификация,  сравнение);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низкая самооценка, неуверенность в себе, в своих силах, «выученная беспомощность»;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завышенная самооценка, переоценка своих возможностей;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низкий уровень развития мелкой и крупной моторики;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трудности в восприятии учебного материала;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контрольных и промежуточной аттестации не успевают сделать весь объем заданий;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… … … …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29396" y="4711615"/>
            <a:ext cx="9147339" cy="1090789"/>
          </a:xfrm>
        </p:spPr>
        <p:txBody>
          <a:bodyPr>
            <a:normAutofit fontScale="55000" lnSpcReduction="2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особенности обучающихся с ОВЗ 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особые образовательные потребности</a:t>
            </a:r>
          </a:p>
          <a:p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 результатам анкетирования)</a:t>
            </a:r>
          </a:p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Проявляются в разной степени!!!!</a:t>
            </a:r>
          </a:p>
          <a:p>
            <a:endParaRPr lang="ru-RU" dirty="0"/>
          </a:p>
        </p:txBody>
      </p:sp>
      <p:sp>
        <p:nvSpPr>
          <p:cNvPr id="4" name="Стрелка: вверх 3">
            <a:extLst>
              <a:ext uri="{FF2B5EF4-FFF2-40B4-BE49-F238E27FC236}">
                <a16:creationId xmlns:a16="http://schemas.microsoft.com/office/drawing/2014/main" id="{6FA8E482-7698-EB62-5354-75276EEB35B5}"/>
              </a:ext>
            </a:extLst>
          </p:cNvPr>
          <p:cNvSpPr/>
          <p:nvPr/>
        </p:nvSpPr>
        <p:spPr>
          <a:xfrm>
            <a:off x="8259095" y="4245587"/>
            <a:ext cx="2580775" cy="2612413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: вниз 4">
            <a:extLst>
              <a:ext uri="{FF2B5EF4-FFF2-40B4-BE49-F238E27FC236}">
                <a16:creationId xmlns:a16="http://schemas.microsoft.com/office/drawing/2014/main" id="{194756A4-5649-CCA3-E2DC-CF44A830680B}"/>
              </a:ext>
            </a:extLst>
          </p:cNvPr>
          <p:cNvSpPr/>
          <p:nvPr/>
        </p:nvSpPr>
        <p:spPr>
          <a:xfrm>
            <a:off x="4382378" y="5476653"/>
            <a:ext cx="641373" cy="112051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254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75644760-1871-9FE0-3569-0331225E3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i="1" dirty="0"/>
              <a:t>РАЗНЫЕ УРОВНИ</a:t>
            </a:r>
          </a:p>
        </p:txBody>
      </p:sp>
      <p:sp>
        <p:nvSpPr>
          <p:cNvPr id="4" name="Стрелка: вниз 3">
            <a:extLst>
              <a:ext uri="{FF2B5EF4-FFF2-40B4-BE49-F238E27FC236}">
                <a16:creationId xmlns:a16="http://schemas.microsoft.com/office/drawing/2014/main" id="{259502A8-FFE7-366F-336B-224F7479E83D}"/>
              </a:ext>
            </a:extLst>
          </p:cNvPr>
          <p:cNvSpPr/>
          <p:nvPr/>
        </p:nvSpPr>
        <p:spPr>
          <a:xfrm>
            <a:off x="680323" y="501444"/>
            <a:ext cx="8345692" cy="392307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САМОСТОЯТЕЛЬНОСТЬ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3478352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46DB63-A210-1791-8955-254C52B81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9174" y="753228"/>
            <a:ext cx="7315008" cy="1080938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программа разрабатывается и реализуется посредством дифференциации по </a:t>
            </a:r>
            <a:r>
              <a:rPr lang="ru-RU" dirty="0" err="1"/>
              <a:t>микрогруппам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9AEAFC-5C41-4A89-4AC2-C5DC57D52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8207" y="2336873"/>
            <a:ext cx="2374492" cy="576262"/>
          </a:xfrm>
        </p:spPr>
        <p:txBody>
          <a:bodyPr/>
          <a:lstStyle/>
          <a:p>
            <a:pPr algn="ctr"/>
            <a:r>
              <a:rPr lang="ru-RU" sz="1800" b="1" dirty="0"/>
              <a:t>1 ГРУППА (достаточный уровень)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D23D1BD-5482-DF70-4AF0-4E5F4C0D8E94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280219" y="3022673"/>
            <a:ext cx="2716436" cy="3540359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Оптимальный уровень самостоятельности, высокая подготовленность в теоретических заданиях и практических умениях, сформированность умений объяснять  свои действия словами, операций обобщения, анализа и сравнения..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выполнении относительно сложных заданий им нужна незначительная активизирующая помощь взрослого.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B6A5F4B-1D72-1899-EAF2-EFF7FF9687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59395" y="2336873"/>
            <a:ext cx="2123768" cy="576262"/>
          </a:xfrm>
        </p:spPr>
        <p:txBody>
          <a:bodyPr/>
          <a:lstStyle/>
          <a:p>
            <a:pPr algn="ctr"/>
            <a:r>
              <a:rPr lang="ru-RU" sz="1800" b="1" dirty="0"/>
              <a:t>2 ГРУППА (уровень ниже достаточного)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7A3ECE9D-9E11-6B33-09F1-0B37DE43BB2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2996656" y="3022673"/>
            <a:ext cx="2386506" cy="2913513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Нуждаются в направляющей помощи взрослого.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Характерна средняя подготовленность в теоретических знаниях  и практических умениях.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основном понимают фронтальное объяснение, неплохо запоминают изучаемый  материал, но без помощи сделать элементарные выводы и обобщения  затрудняются.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0409572D-7229-CF59-BFDF-713A7045E2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24157" y="2336873"/>
            <a:ext cx="2123768" cy="576262"/>
          </a:xfrm>
        </p:spPr>
        <p:txBody>
          <a:bodyPr/>
          <a:lstStyle/>
          <a:p>
            <a:pPr algn="ctr"/>
            <a:r>
              <a:rPr lang="ru-RU" sz="1800" b="1" dirty="0"/>
              <a:t>3 ГРУППА (низкий уровень)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40E163C1-F959-F53B-9FCE-CFB78FF02099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5633883" y="3022673"/>
            <a:ext cx="6400801" cy="291351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самостоятельности, нуждаются в контроле и дополнительных инструкциях при выполнении теоретических и практических заданий, так как с трудом усваивают программный материал.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Характерно недостаточное осознание вновь сообщаемого материала (правила, теоретические сведения, факты), испытывают затруднения в умении определить главное в изучаемом, установить логическую связь частей, отделить второстепенное.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темп усвоения материала.  Несколько измененное задание воспринимают как новое.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способность обобщать, из суммы полученных знаний и умений выбирать нужное и применять адекватно поставленной задаче.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нужно постоянно организовывать, информацию неоднократно повторять, пока обучающиеся не поймут основного в изучаемом материале.</a:t>
            </a:r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8178ED0E-B785-9958-E62D-A2C001771B29}"/>
              </a:ext>
            </a:extLst>
          </p:cNvPr>
          <p:cNvSpPr/>
          <p:nvPr/>
        </p:nvSpPr>
        <p:spPr>
          <a:xfrm>
            <a:off x="280218" y="753228"/>
            <a:ext cx="2374491" cy="108093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B028D4DF-A386-8C17-31F6-3BA371B8DC37}"/>
              </a:ext>
            </a:extLst>
          </p:cNvPr>
          <p:cNvSpPr/>
          <p:nvPr/>
        </p:nvSpPr>
        <p:spPr>
          <a:xfrm>
            <a:off x="2503619" y="2135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41D4130-406B-4275-9A3D-949EA65797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0513" y="2114377"/>
            <a:ext cx="518205" cy="999831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5620CE2-5AA6-1F18-7CEC-B3DA811E9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8235" y="2135800"/>
            <a:ext cx="518205" cy="99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092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21B5C6-2EE1-C6FD-3158-599B78D8A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определяет состав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микрогрупп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1D169EC-E27F-B5E5-1DF7-6FB63CD5AC0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6889" b="16889"/>
          <a:stretch>
            <a:fillRect/>
          </a:stretch>
        </p:blipFill>
        <p:spPr>
          <a:xfrm>
            <a:off x="4556580" y="2130069"/>
            <a:ext cx="6725936" cy="4461742"/>
          </a:xfrm>
          <a:prstGeom prst="rect">
            <a:avLst/>
          </a:prstGeo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DFA8E7A5-CEBB-50E7-98E7-4AE54E3AA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5974" y="2336874"/>
            <a:ext cx="4320605" cy="3599314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Дифференциация осуществляется на основании рекомендаций психолого-педагогического консилиума (указать № протокола и дату).</a:t>
            </a:r>
          </a:p>
        </p:txBody>
      </p:sp>
      <p:sp>
        <p:nvSpPr>
          <p:cNvPr id="5" name="Стрелка: вниз 4">
            <a:extLst>
              <a:ext uri="{FF2B5EF4-FFF2-40B4-BE49-F238E27FC236}">
                <a16:creationId xmlns:a16="http://schemas.microsoft.com/office/drawing/2014/main" id="{C0A16FC4-E45B-D1F9-C7C1-E9C052F48F1B}"/>
              </a:ext>
            </a:extLst>
          </p:cNvPr>
          <p:cNvSpPr/>
          <p:nvPr/>
        </p:nvSpPr>
        <p:spPr>
          <a:xfrm>
            <a:off x="9394724" y="225602"/>
            <a:ext cx="1091186" cy="139242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242276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1318</TotalTime>
  <Words>749</Words>
  <Application>Microsoft Office PowerPoint</Application>
  <PresentationFormat>Широкоэкранный</PresentationFormat>
  <Paragraphs>59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Trebuchet MS</vt:lpstr>
      <vt:lpstr>Берлин</vt:lpstr>
      <vt:lpstr>                             Создание условий для организации профессионального обучения и профессионального образования обучающихся с ограниченными возможностями здоровья (статья 79 Федерального закона «Об образовании в Российской Федерации» №273-ФЗ)</vt:lpstr>
      <vt:lpstr>Презентация PowerPoint</vt:lpstr>
      <vt:lpstr> Пункт 28 статьи 2 Федерального закона от 29.12.2012 №273-ФЗ «Об образовании в Российской Федерации»: </vt:lpstr>
      <vt:lpstr>Специальные условия – условия, помогающие обучающемуся с ОВЗ в получении образования</vt:lpstr>
      <vt:lpstr>Рекомендации к разработке АОП</vt:lpstr>
      <vt:lpstr>- отсутствие самостоятельности; - отсутствие мотивации к познавательной деятельности; - низкий уровень внимания; - плохая память; - низкий уровень развития речи, мышления (классификация,  сравнение); - низкая самооценка, неуверенность в себе, в своих силах, «выученная беспомощность»; - завышенная самооценка, переоценка своих возможностей; - низкий уровень развития мелкой и крупной моторики; - трудности в восприятии учебного материала; - на контрольных и промежуточной аттестации не успевают сделать весь объем заданий; - … … … …  </vt:lpstr>
      <vt:lpstr>Презентация PowerPoint</vt:lpstr>
      <vt:lpstr>программа разрабатывается и реализуется посредством дифференциации по микрогруппам</vt:lpstr>
      <vt:lpstr>КТО определяет состав микрогрупп?</vt:lpstr>
      <vt:lpstr>Рекомендации к разработке АОП</vt:lpstr>
      <vt:lpstr>Рекомендации к разработке АОП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Алан Дзигоев</dc:creator>
  <cp:lastModifiedBy>Админ</cp:lastModifiedBy>
  <cp:revision>31</cp:revision>
  <dcterms:created xsi:type="dcterms:W3CDTF">2024-01-17T13:50:04Z</dcterms:created>
  <dcterms:modified xsi:type="dcterms:W3CDTF">2024-02-06T05:06:10Z</dcterms:modified>
</cp:coreProperties>
</file>