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90" r:id="rId4"/>
    <p:sldId id="288" r:id="rId5"/>
    <p:sldId id="258" r:id="rId6"/>
    <p:sldId id="276" r:id="rId7"/>
    <p:sldId id="29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9200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239" y="2861186"/>
            <a:ext cx="9066640" cy="1383009"/>
          </a:xfrm>
        </p:spPr>
        <p:txBody>
          <a:bodyPr/>
          <a:lstStyle/>
          <a:p>
            <a:pPr algn="l"/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организации профессионального обучения и профессионального образования обучающихся с ограниченными возможностями здоровья (статья 79 Федерального закона «Об образовании в Российской Федерации» №273-ФЗ)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321" y="4394040"/>
            <a:ext cx="11339613" cy="679406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методические аспекты</a:t>
            </a:r>
          </a:p>
        </p:txBody>
      </p:sp>
    </p:spTree>
    <p:extLst>
      <p:ext uri="{BB962C8B-B14F-4D97-AF65-F5344CB8AC3E}">
        <p14:creationId xmlns:p14="http://schemas.microsoft.com/office/powerpoint/2010/main" val="94970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434BB-B71D-E703-C8A0-6ECD5B39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19" y="353961"/>
            <a:ext cx="9613863" cy="109134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Обучающийся с ОВЗ</a:t>
            </a:r>
            <a:r>
              <a:rPr lang="en-US" sz="4800" b="1" dirty="0"/>
              <a:t>/ </a:t>
            </a:r>
            <a:r>
              <a:rPr lang="ru-RU" sz="4800" b="1" dirty="0"/>
              <a:t>инвалид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0D4C66-B402-00B1-2B56-508921DF4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618" y="2336873"/>
            <a:ext cx="4700059" cy="49259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обучающимся с ОВЗ осуществляется ПМПК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0DF1D9-5BF6-3F59-6CCF-FC0594083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735" y="2829464"/>
            <a:ext cx="5461387" cy="3106723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с ограниченными возможностями здоровья, в соответствии с п. 16 ч. 1 ст. 2 Федерального закона от 29.12.2012 №273-ФЗ «Об образовании в Российской Федерации», является физическое лицо, имеющее недостатки в физическом и (или) психологическом развитии, подтвержденные психолого-медико-педагогической комиссией и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препятствующие получению образования без создания специальных условий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077C85-980B-96B9-1F0F-66A23CB8F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3" y="2664444"/>
            <a:ext cx="5393425" cy="978408"/>
          </a:xfrm>
        </p:spPr>
        <p:txBody>
          <a:bodyPr>
            <a:noAutofit/>
          </a:bodyPr>
          <a:lstStyle/>
          <a:p>
            <a:pPr algn="ctr"/>
            <a:r>
              <a:rPr lang="ru-RU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лица инвалидом осуществляется федеральным учреждением медико-социальной экспертизы.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246175-5452-EE63-0E3B-8EC3699C8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3642852"/>
            <a:ext cx="6322574" cy="3038167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«инвалид» содержится в статье 1 Федерального закона от 24.11.1995 №181-ФЗ «О социальной защите инвалидов в Российской Федерации».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лицо, которое имеет нарушение здоровья со стойким расстройством функций организма, обусловленное заболеваниями, последствиями травм или дефектами.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5EFFEB1A-0F6F-627A-F31A-AB3F217CDF7C}"/>
              </a:ext>
            </a:extLst>
          </p:cNvPr>
          <p:cNvSpPr/>
          <p:nvPr/>
        </p:nvSpPr>
        <p:spPr>
          <a:xfrm>
            <a:off x="2544015" y="125924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183FE1D2-DA66-E7B5-FFC6-514038328130}"/>
              </a:ext>
            </a:extLst>
          </p:cNvPr>
          <p:cNvSpPr/>
          <p:nvPr/>
        </p:nvSpPr>
        <p:spPr>
          <a:xfrm>
            <a:off x="7806203" y="1251106"/>
            <a:ext cx="484632" cy="141333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58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2F30CB-ABD3-AB43-5E48-7CBB6B317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94271"/>
            <a:ext cx="11887201" cy="46309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ограниченными возможностями здоровья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условий.</a:t>
            </a:r>
          </a:p>
          <a:p>
            <a:pPr marL="0" indent="0">
              <a:buNone/>
            </a:pP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</a:t>
            </a:r>
          </a:p>
        </p:txBody>
      </p:sp>
    </p:spTree>
    <p:extLst>
      <p:ext uri="{BB962C8B-B14F-4D97-AF65-F5344CB8AC3E}">
        <p14:creationId xmlns:p14="http://schemas.microsoft.com/office/powerpoint/2010/main" val="270670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Категории обучающихся с ограниченными возможностями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49" y="2078966"/>
            <a:ext cx="11783683" cy="4580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/>
              <a:t>- с нарушениями слуха (глухие, слабослышащие, позднооглохшие);</a:t>
            </a:r>
          </a:p>
          <a:p>
            <a:pPr marL="0" indent="0">
              <a:buNone/>
            </a:pPr>
            <a:r>
              <a:rPr lang="ru-RU" sz="2800" b="1" dirty="0"/>
              <a:t>- с нарушениями зрения (слепые, слабовидящие);</a:t>
            </a:r>
          </a:p>
          <a:p>
            <a:pPr marL="0" indent="0">
              <a:buNone/>
            </a:pPr>
            <a:r>
              <a:rPr lang="ru-RU" sz="2800" b="1" dirty="0"/>
              <a:t>- с тяжелыми нарушениями речи;</a:t>
            </a:r>
          </a:p>
          <a:p>
            <a:pPr marL="0" indent="0">
              <a:buNone/>
            </a:pPr>
            <a:r>
              <a:rPr lang="ru-RU" sz="2800" b="1" dirty="0"/>
              <a:t>- с нарушениями опорно-двигательного аппарата;</a:t>
            </a:r>
          </a:p>
          <a:p>
            <a:pPr marL="0" indent="0">
              <a:buNone/>
            </a:pPr>
            <a:r>
              <a:rPr lang="ru-RU" sz="2800" b="1" dirty="0"/>
              <a:t>- с задержкой психического развития; </a:t>
            </a:r>
          </a:p>
          <a:p>
            <a:pPr marL="0" indent="0">
              <a:buNone/>
            </a:pPr>
            <a:r>
              <a:rPr lang="ru-RU" sz="2800" b="1" dirty="0"/>
              <a:t>- с умственной отсталостью (подразделена по степени выраженности сниженного интеллекта и ограничения психических функций на четыре степени: легкую (дебильность), умеренную (не сильно выраженная </a:t>
            </a:r>
            <a:r>
              <a:rPr lang="ru-RU" sz="2800" b="1" dirty="0" err="1"/>
              <a:t>имбецильность</a:t>
            </a:r>
            <a:r>
              <a:rPr lang="ru-RU" sz="2800" b="1" dirty="0"/>
              <a:t>), тяжелую (выраженная </a:t>
            </a:r>
            <a:r>
              <a:rPr lang="ru-RU" sz="2800" b="1" dirty="0" err="1"/>
              <a:t>имбецильность</a:t>
            </a:r>
            <a:r>
              <a:rPr lang="ru-RU" sz="2800" b="1" dirty="0"/>
              <a:t>) и глубокую (</a:t>
            </a:r>
            <a:r>
              <a:rPr lang="ru-RU" sz="2800" b="1" dirty="0" err="1"/>
              <a:t>идиотия</a:t>
            </a:r>
            <a:r>
              <a:rPr lang="ru-RU" sz="2800" b="1" dirty="0"/>
              <a:t>);</a:t>
            </a:r>
          </a:p>
          <a:p>
            <a:pPr>
              <a:buFontTx/>
              <a:buChar char="-"/>
            </a:pPr>
            <a:r>
              <a:rPr lang="ru-RU" sz="2800" b="1" dirty="0"/>
              <a:t>с расстройством аутистического спектра;</a:t>
            </a:r>
          </a:p>
          <a:p>
            <a:pPr>
              <a:buFontTx/>
              <a:buChar char="-"/>
            </a:pPr>
            <a:r>
              <a:rPr lang="ru-RU" sz="2800" b="1" dirty="0"/>
              <a:t>со сложными дефектами.</a:t>
            </a:r>
          </a:p>
        </p:txBody>
      </p:sp>
    </p:spTree>
    <p:extLst>
      <p:ext uri="{BB962C8B-B14F-4D97-AF65-F5344CB8AC3E}">
        <p14:creationId xmlns:p14="http://schemas.microsoft.com/office/powerpoint/2010/main" val="97551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07366"/>
            <a:ext cx="9613861" cy="1126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 лиц с ограниченными возможностями здоровья может быть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группах (в изолированной среде)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другими обучающимися (в инклюзивной среде)</a:t>
            </a: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0C4C2032-C041-52A5-579D-C55248B53310}"/>
              </a:ext>
            </a:extLst>
          </p:cNvPr>
          <p:cNvSpPr/>
          <p:nvPr/>
        </p:nvSpPr>
        <p:spPr>
          <a:xfrm>
            <a:off x="2300748" y="1834166"/>
            <a:ext cx="337148" cy="37809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590C64B1-295A-61F8-5EA9-9004EFAB94DB}"/>
              </a:ext>
            </a:extLst>
          </p:cNvPr>
          <p:cNvSpPr/>
          <p:nvPr/>
        </p:nvSpPr>
        <p:spPr>
          <a:xfrm>
            <a:off x="7447935" y="1312051"/>
            <a:ext cx="1283109" cy="112679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16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D8BCEFF-12C6-6B98-3BEC-A1C814DB0232}"/>
              </a:ext>
            </a:extLst>
          </p:cNvPr>
          <p:cNvSpPr txBox="1"/>
          <p:nvPr/>
        </p:nvSpPr>
        <p:spPr>
          <a:xfrm>
            <a:off x="263012" y="501446"/>
            <a:ext cx="1166597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3200" dirty="0"/>
          </a:p>
          <a:p>
            <a:r>
              <a:rPr lang="ru-RU" sz="3200" b="1" i="1" dirty="0"/>
              <a:t> Инклюзивное образование подразумевает совместное воспитание и обучение и, согласно закону «Об образовании в Российской Федерации», означает </a:t>
            </a:r>
            <a:r>
              <a:rPr lang="ru-RU" sz="3200" b="1" i="1" u="sng" dirty="0"/>
              <a:t>«обеспечение равного доступа к образованию для всех обучающихся с учетом разнообразия особых образовательных потребностей и индивидуальных </a:t>
            </a:r>
            <a:r>
              <a:rPr lang="ru-RU" sz="3200" b="1" i="1" u="sng" dirty="0" err="1"/>
              <a:t>взможностей</a:t>
            </a:r>
            <a:r>
              <a:rPr lang="ru-RU" sz="3200" b="1" i="1" u="sng" dirty="0"/>
              <a:t>».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368501-7CB4-599C-DA3D-3B290480CABF}"/>
              </a:ext>
            </a:extLst>
          </p:cNvPr>
          <p:cNvSpPr txBox="1"/>
          <p:nvPr/>
        </p:nvSpPr>
        <p:spPr>
          <a:xfrm>
            <a:off x="398206" y="4630993"/>
            <a:ext cx="980767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/>
              <a:t>Термин «инклюзия»: фр. </a:t>
            </a:r>
            <a:r>
              <a:rPr lang="ru-RU" sz="3200" b="1" dirty="0" err="1"/>
              <a:t>inclusif</a:t>
            </a:r>
            <a:r>
              <a:rPr lang="ru-RU" sz="3200" b="1" dirty="0"/>
              <a:t> - включающий в себя, лат. </a:t>
            </a:r>
            <a:r>
              <a:rPr lang="ru-RU" sz="3200" b="1" dirty="0" err="1"/>
              <a:t>include</a:t>
            </a:r>
            <a:r>
              <a:rPr lang="ru-RU" sz="3200" b="1" dirty="0"/>
              <a:t> - заключаю, включаю. </a:t>
            </a:r>
          </a:p>
        </p:txBody>
      </p:sp>
    </p:spTree>
    <p:extLst>
      <p:ext uri="{BB962C8B-B14F-4D97-AF65-F5344CB8AC3E}">
        <p14:creationId xmlns:p14="http://schemas.microsoft.com/office/powerpoint/2010/main" val="257382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193D65-488A-100D-5EA3-9C7D89251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4" y="2336873"/>
            <a:ext cx="11887199" cy="4344146"/>
          </a:xfrm>
        </p:spPr>
        <p:txBody>
          <a:bodyPr>
            <a:normAutofit/>
          </a:bodyPr>
          <a:lstStyle/>
          <a:p>
            <a:r>
              <a:rPr lang="ru-RU" sz="4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374987796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1351</TotalTime>
  <Words>447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Trebuchet MS</vt:lpstr>
      <vt:lpstr>Берлин</vt:lpstr>
      <vt:lpstr>                             Создание условий для организации профессионального обучения и профессионального образования обучающихся с ограниченными возможностями здоровья (статья 79 Федерального закона «Об образовании в Российской Федерации» №273-ФЗ)</vt:lpstr>
      <vt:lpstr>Обучающийся с ОВЗ/ инвалид</vt:lpstr>
      <vt:lpstr>Презентация PowerPoint</vt:lpstr>
      <vt:lpstr>Категории обучающихся с ограниченными возможностями здоровья</vt:lpstr>
      <vt:lpstr>Организация обучения лиц с ограниченными возможностями здоровья может быть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Алан Дзигоев</dc:creator>
  <cp:lastModifiedBy>Админ</cp:lastModifiedBy>
  <cp:revision>31</cp:revision>
  <dcterms:created xsi:type="dcterms:W3CDTF">2024-01-17T13:50:04Z</dcterms:created>
  <dcterms:modified xsi:type="dcterms:W3CDTF">2024-02-06T04:59:52Z</dcterms:modified>
</cp:coreProperties>
</file>