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62" r:id="rId8"/>
    <p:sldId id="284" r:id="rId9"/>
    <p:sldId id="263" r:id="rId10"/>
    <p:sldId id="264" r:id="rId11"/>
    <p:sldId id="265" r:id="rId12"/>
    <p:sldId id="267" r:id="rId13"/>
    <p:sldId id="268" r:id="rId14"/>
    <p:sldId id="286" r:id="rId15"/>
    <p:sldId id="269" r:id="rId16"/>
    <p:sldId id="273" r:id="rId17"/>
    <p:sldId id="279" r:id="rId18"/>
    <p:sldId id="275" r:id="rId19"/>
    <p:sldId id="274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5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6368752" cy="357795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Организация деятельности психолого-педагогического консилиума (</a:t>
            </a:r>
            <a:r>
              <a:rPr lang="ru-RU" sz="24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ППк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) в ОО 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СПО</a:t>
            </a:r>
          </a:p>
          <a:p>
            <a:endParaRPr lang="ru-RU" sz="2400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			Т.М. </a:t>
            </a:r>
            <a:r>
              <a:rPr lang="ru-RU" sz="12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Клюкина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, руководитель БПОО </a:t>
            </a:r>
            <a:r>
              <a:rPr lang="ru-RU" sz="1200" b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ГБПОУ 		                      «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Пермский краевой колледж «Оникс»</a:t>
            </a:r>
            <a:endParaRPr lang="ru-RU" sz="12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8075240" cy="564949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cs typeface="Times New Roman" pitchFamily="18" charset="0"/>
              </a:rPr>
              <a:t>Функции деятельности психолого-педагогического консилиума:</a:t>
            </a:r>
          </a:p>
          <a:p>
            <a:pPr algn="just">
              <a:buNone/>
            </a:pPr>
            <a:endParaRPr lang="ru-RU" sz="2000" b="1" dirty="0" smtClean="0"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000" b="1" dirty="0" smtClean="0">
                <a:cs typeface="Times New Roman" pitchFamily="18" charset="0"/>
              </a:rPr>
              <a:t>Диагностическая </a:t>
            </a:r>
            <a:r>
              <a:rPr lang="ru-RU" sz="2000" dirty="0" smtClean="0">
                <a:cs typeface="Times New Roman" pitchFamily="18" charset="0"/>
              </a:rPr>
              <a:t>– это изучение социальной ситуации развития, потенциальных возможностей и способностей обучающихся, студентов, распознавание характера отклонений в их поведении, деятельности и общении. </a:t>
            </a:r>
          </a:p>
          <a:p>
            <a:pPr marL="514350" indent="-514350" algn="just">
              <a:buAutoNum type="arabicPeriod"/>
            </a:pPr>
            <a:r>
              <a:rPr lang="ru-RU" sz="2000" b="1" dirty="0" smtClean="0">
                <a:cs typeface="Times New Roman" pitchFamily="18" charset="0"/>
              </a:rPr>
              <a:t>Воспитательная</a:t>
            </a:r>
            <a:r>
              <a:rPr lang="ru-RU" sz="2000" dirty="0" smtClean="0">
                <a:cs typeface="Times New Roman" pitchFamily="18" charset="0"/>
              </a:rPr>
              <a:t> - это разработка рекомендаций для куратора, преподавателя, родителей по  педагогической коррекции . </a:t>
            </a:r>
          </a:p>
          <a:p>
            <a:pPr marL="514350" indent="-514350" algn="just">
              <a:buAutoNum type="arabicPeriod"/>
            </a:pPr>
            <a:r>
              <a:rPr lang="ru-RU" sz="2000" b="1" dirty="0" smtClean="0">
                <a:cs typeface="Times New Roman" pitchFamily="18" charset="0"/>
              </a:rPr>
              <a:t>Реабилитирующая</a:t>
            </a:r>
            <a:r>
              <a:rPr lang="ru-RU" sz="2000" dirty="0" smtClean="0">
                <a:cs typeface="Times New Roman" pitchFamily="18" charset="0"/>
              </a:rPr>
              <a:t> - защита интересов обучающего, студента, попавшего в неблагоприятные семейные или </a:t>
            </a:r>
            <a:r>
              <a:rPr lang="ru-RU" sz="2000" dirty="0" err="1" smtClean="0">
                <a:cs typeface="Times New Roman" pitchFamily="18" charset="0"/>
              </a:rPr>
              <a:t>учебно</a:t>
            </a:r>
            <a:r>
              <a:rPr lang="ru-RU" sz="2000" dirty="0" smtClean="0">
                <a:cs typeface="Times New Roman" pitchFamily="18" charset="0"/>
              </a:rPr>
              <a:t> - воспитательные условия. </a:t>
            </a:r>
            <a:endParaRPr lang="ru-RU" sz="20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147248" cy="536145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cs typeface="Times New Roman" pitchFamily="18" charset="0"/>
              </a:rPr>
              <a:t>!!! </a:t>
            </a:r>
            <a:r>
              <a:rPr lang="ru-RU" sz="2000" b="1" dirty="0" err="1" smtClean="0">
                <a:cs typeface="Times New Roman" pitchFamily="18" charset="0"/>
              </a:rPr>
              <a:t>ППк</a:t>
            </a:r>
            <a:r>
              <a:rPr lang="ru-RU" sz="2000" b="1" dirty="0" smtClean="0">
                <a:cs typeface="Times New Roman" pitchFamily="18" charset="0"/>
              </a:rPr>
              <a:t> создается на базе колледжа приказом директора колледжа</a:t>
            </a:r>
            <a:r>
              <a:rPr lang="ru-RU" sz="2000" b="1" i="1" dirty="0" smtClean="0">
                <a:cs typeface="Times New Roman" pitchFamily="18" charset="0"/>
              </a:rPr>
              <a:t>  </a:t>
            </a:r>
          </a:p>
          <a:p>
            <a:pPr algn="just">
              <a:buNone/>
            </a:pPr>
            <a:endParaRPr lang="ru-RU" sz="2000" i="1" dirty="0" smtClean="0"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cs typeface="Times New Roman" pitchFamily="18" charset="0"/>
              </a:rPr>
              <a:t>!!! </a:t>
            </a:r>
            <a:r>
              <a:rPr lang="ru-RU" sz="2000" b="1" i="1" dirty="0" smtClean="0">
                <a:cs typeface="Times New Roman" pitchFamily="18" charset="0"/>
              </a:rPr>
              <a:t>Для организации деятельности </a:t>
            </a:r>
            <a:r>
              <a:rPr lang="ru-RU" sz="2000" b="1" i="1" dirty="0" err="1" smtClean="0">
                <a:cs typeface="Times New Roman" pitchFamily="18" charset="0"/>
              </a:rPr>
              <a:t>ППк</a:t>
            </a:r>
            <a:r>
              <a:rPr lang="ru-RU" sz="2000" b="1" i="1" dirty="0" smtClean="0">
                <a:cs typeface="Times New Roman" pitchFamily="18" charset="0"/>
              </a:rPr>
              <a:t> в Организации оформляются: 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cs typeface="Times New Roman" pitchFamily="18" charset="0"/>
              </a:rPr>
              <a:t>приказ директора колледжа о создании </a:t>
            </a:r>
            <a:r>
              <a:rPr lang="ru-RU" sz="2000" dirty="0" err="1" smtClean="0">
                <a:cs typeface="Times New Roman" pitchFamily="18" charset="0"/>
              </a:rPr>
              <a:t>ППк</a:t>
            </a:r>
            <a:r>
              <a:rPr lang="ru-RU" sz="2000" dirty="0" smtClean="0">
                <a:cs typeface="Times New Roman" pitchFamily="18" charset="0"/>
              </a:rPr>
              <a:t> с утверждением состава </a:t>
            </a:r>
            <a:r>
              <a:rPr lang="ru-RU" sz="2000" dirty="0" err="1" smtClean="0">
                <a:cs typeface="Times New Roman" pitchFamily="18" charset="0"/>
              </a:rPr>
              <a:t>ППк</a:t>
            </a:r>
            <a:r>
              <a:rPr lang="ru-RU" sz="2000" dirty="0" smtClean="0">
                <a:cs typeface="Times New Roman" pitchFamily="18" charset="0"/>
              </a:rPr>
              <a:t>;  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cs typeface="Times New Roman" pitchFamily="18" charset="0"/>
              </a:rPr>
              <a:t>Положение о </a:t>
            </a:r>
            <a:r>
              <a:rPr lang="ru-RU" sz="2000" dirty="0" err="1" smtClean="0">
                <a:cs typeface="Times New Roman" pitchFamily="18" charset="0"/>
              </a:rPr>
              <a:t>ППк</a:t>
            </a:r>
            <a:r>
              <a:rPr lang="ru-RU" sz="2000" dirty="0" smtClean="0">
                <a:cs typeface="Times New Roman" pitchFamily="18" charset="0"/>
              </a:rPr>
              <a:t>, утвержденное    директором колледжа.</a:t>
            </a:r>
          </a:p>
          <a:p>
            <a:pPr algn="just">
              <a:buNone/>
            </a:pPr>
            <a:r>
              <a:rPr lang="ru-RU" sz="2000" dirty="0" smtClean="0">
                <a:cs typeface="Times New Roman" pitchFamily="18" charset="0"/>
              </a:rPr>
              <a:t> </a:t>
            </a:r>
          </a:p>
          <a:p>
            <a:pPr algn="just"/>
            <a:r>
              <a:rPr lang="ru-RU" sz="2000" b="1" dirty="0" smtClean="0">
                <a:solidFill>
                  <a:schemeClr val="lt1"/>
                </a:solidFill>
                <a:ea typeface="Abel"/>
                <a:cs typeface="Times New Roman" pitchFamily="18" charset="0"/>
                <a:sym typeface="Abel"/>
              </a:rPr>
              <a:t>педагогического консилиума </a:t>
            </a:r>
            <a:endParaRPr lang="ru-RU" sz="2000" dirty="0" smtClean="0"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836712"/>
            <a:ext cx="8075240" cy="52894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cs typeface="Times New Roman" pitchFamily="18" charset="0"/>
              </a:rPr>
              <a:t>Состав </a:t>
            </a:r>
            <a:r>
              <a:rPr lang="ru-RU" sz="2000" b="1" dirty="0" err="1" smtClean="0">
                <a:cs typeface="Times New Roman" pitchFamily="18" charset="0"/>
              </a:rPr>
              <a:t>ППк</a:t>
            </a:r>
            <a:r>
              <a:rPr lang="ru-RU" sz="2000" b="1" dirty="0" smtClean="0"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ru-RU" sz="2000" b="1" dirty="0" smtClean="0">
              <a:cs typeface="Times New Roman" pitchFamily="18" charset="0"/>
            </a:endParaRPr>
          </a:p>
          <a:p>
            <a:pPr marL="514350" indent="-514350" algn="just"/>
            <a:r>
              <a:rPr lang="ru-RU" sz="2000" b="1" dirty="0" smtClean="0">
                <a:cs typeface="Times New Roman" pitchFamily="18" charset="0"/>
              </a:rPr>
              <a:t>председатель </a:t>
            </a:r>
            <a:r>
              <a:rPr lang="ru-RU" sz="2000" b="1" dirty="0" err="1" smtClean="0">
                <a:cs typeface="Times New Roman" pitchFamily="18" charset="0"/>
              </a:rPr>
              <a:t>ППк</a:t>
            </a:r>
            <a:r>
              <a:rPr lang="ru-RU" sz="2000" b="1" dirty="0" smtClean="0">
                <a:cs typeface="Times New Roman" pitchFamily="18" charset="0"/>
              </a:rPr>
              <a:t>  </a:t>
            </a:r>
            <a:r>
              <a:rPr lang="ru-RU" sz="2000" dirty="0" smtClean="0">
                <a:cs typeface="Times New Roman" pitchFamily="18" charset="0"/>
              </a:rPr>
              <a:t>(чаще всего, заместитель директора по воспитательной работе); </a:t>
            </a:r>
          </a:p>
          <a:p>
            <a:pPr marL="514350" indent="-514350" algn="just"/>
            <a:r>
              <a:rPr lang="ru-RU" sz="2000" b="1" dirty="0" smtClean="0">
                <a:cs typeface="Times New Roman" pitchFamily="18" charset="0"/>
              </a:rPr>
              <a:t>заместитель председателя </a:t>
            </a:r>
            <a:r>
              <a:rPr lang="ru-RU" sz="2000" b="1" dirty="0" err="1" smtClean="0">
                <a:cs typeface="Times New Roman" pitchFamily="18" charset="0"/>
              </a:rPr>
              <a:t>ППк</a:t>
            </a:r>
            <a:r>
              <a:rPr lang="ru-RU" sz="2000" b="1" dirty="0" smtClean="0">
                <a:cs typeface="Times New Roman" pitchFamily="18" charset="0"/>
              </a:rPr>
              <a:t> </a:t>
            </a:r>
            <a:r>
              <a:rPr lang="ru-RU" sz="2000" dirty="0" smtClean="0">
                <a:cs typeface="Times New Roman" pitchFamily="18" charset="0"/>
              </a:rPr>
              <a:t>(определенный из числа членов </a:t>
            </a:r>
            <a:r>
              <a:rPr lang="ru-RU" sz="2000" dirty="0" err="1" smtClean="0">
                <a:cs typeface="Times New Roman" pitchFamily="18" charset="0"/>
              </a:rPr>
              <a:t>ППк</a:t>
            </a:r>
            <a:r>
              <a:rPr lang="ru-RU" sz="2000" dirty="0" smtClean="0">
                <a:cs typeface="Times New Roman" pitchFamily="18" charset="0"/>
              </a:rPr>
              <a:t>, при необходимости);</a:t>
            </a:r>
          </a:p>
          <a:p>
            <a:pPr marL="514350" indent="-514350" algn="just"/>
            <a:r>
              <a:rPr lang="ru-RU" sz="2000" b="1" dirty="0" smtClean="0">
                <a:cs typeface="Times New Roman" pitchFamily="18" charset="0"/>
              </a:rPr>
              <a:t>Члены </a:t>
            </a:r>
            <a:r>
              <a:rPr lang="ru-RU" sz="2000" b="1" dirty="0" err="1" smtClean="0">
                <a:cs typeface="Times New Roman" pitchFamily="18" charset="0"/>
              </a:rPr>
              <a:t>ППк</a:t>
            </a:r>
            <a:r>
              <a:rPr lang="ru-RU" sz="2000" dirty="0" smtClean="0">
                <a:cs typeface="Times New Roman" pitchFamily="18" charset="0"/>
              </a:rPr>
              <a:t>: представитель администрации колледжа, педагог-психолог, социальный педагог, секретарь </a:t>
            </a:r>
            <a:r>
              <a:rPr lang="ru-RU" sz="2000" dirty="0" err="1" smtClean="0">
                <a:cs typeface="Times New Roman" pitchFamily="18" charset="0"/>
              </a:rPr>
              <a:t>ППк</a:t>
            </a:r>
            <a:r>
              <a:rPr lang="ru-RU" sz="2000" dirty="0" smtClean="0">
                <a:cs typeface="Times New Roman" pitchFamily="18" charset="0"/>
              </a:rPr>
              <a:t> (определенный из числа членов </a:t>
            </a:r>
            <a:r>
              <a:rPr lang="ru-RU" sz="2000" dirty="0" err="1" smtClean="0">
                <a:cs typeface="Times New Roman" pitchFamily="18" charset="0"/>
              </a:rPr>
              <a:t>ППк</a:t>
            </a:r>
            <a:r>
              <a:rPr lang="ru-RU" sz="2000" dirty="0" smtClean="0">
                <a:cs typeface="Times New Roman" pitchFamily="18" charset="0"/>
              </a:rPr>
              <a:t>), руководители структурных подразделений и педагоги – по согласованию.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836712"/>
            <a:ext cx="8075240" cy="528945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900" b="1" dirty="0" smtClean="0">
                <a:cs typeface="Times New Roman" pitchFamily="18" charset="0"/>
              </a:rPr>
              <a:t>!!!  Заседания </a:t>
            </a:r>
            <a:r>
              <a:rPr lang="ru-RU" sz="2900" b="1" dirty="0" err="1" smtClean="0">
                <a:cs typeface="Times New Roman" pitchFamily="18" charset="0"/>
              </a:rPr>
              <a:t>ППк</a:t>
            </a:r>
            <a:r>
              <a:rPr lang="ru-RU" sz="2900" b="1" dirty="0" smtClean="0">
                <a:cs typeface="Times New Roman" pitchFamily="18" charset="0"/>
              </a:rPr>
              <a:t> подразделяются на плановые и внеплановые</a:t>
            </a:r>
          </a:p>
          <a:p>
            <a:pPr>
              <a:buNone/>
            </a:pPr>
            <a:endParaRPr lang="ru-RU" dirty="0" smtClean="0">
              <a:cs typeface="Times New Roman" pitchFamily="18" charset="0"/>
            </a:endParaRPr>
          </a:p>
          <a:p>
            <a:pPr algn="just"/>
            <a:r>
              <a:rPr lang="ru-RU" b="1" dirty="0" smtClean="0">
                <a:cs typeface="Times New Roman" pitchFamily="18" charset="0"/>
              </a:rPr>
              <a:t>Плановые заседания </a:t>
            </a:r>
            <a:r>
              <a:rPr lang="ru-RU" dirty="0" err="1" smtClean="0">
                <a:cs typeface="Times New Roman" pitchFamily="18" charset="0"/>
              </a:rPr>
              <a:t>ППк</a:t>
            </a:r>
            <a:r>
              <a:rPr lang="ru-RU" dirty="0" smtClean="0">
                <a:cs typeface="Times New Roman" pitchFamily="18" charset="0"/>
              </a:rPr>
              <a:t> проводятся в соответствии с графиком проведения, но не реже одного раза в полугодие, </a:t>
            </a:r>
            <a:r>
              <a:rPr lang="ru-RU" b="1" dirty="0" smtClean="0">
                <a:cs typeface="Times New Roman" pitchFamily="18" charset="0"/>
              </a:rPr>
              <a:t>для оценки динамики обучения и коррекции для внесения (при необходимости) изменений и дополнений в рекомендации </a:t>
            </a:r>
            <a:r>
              <a:rPr lang="ru-RU" dirty="0" smtClean="0">
                <a:cs typeface="Times New Roman" pitchFamily="18" charset="0"/>
              </a:rPr>
              <a:t>по организации психолого-педагогического сопровождения обучающихся.</a:t>
            </a:r>
          </a:p>
          <a:p>
            <a:pPr algn="just"/>
            <a:r>
              <a:rPr lang="ru-RU" b="1" dirty="0" smtClean="0">
                <a:cs typeface="Times New Roman" pitchFamily="18" charset="0"/>
              </a:rPr>
              <a:t>Внеплановые заседания </a:t>
            </a:r>
            <a:r>
              <a:rPr lang="ru-RU" dirty="0" err="1" smtClean="0">
                <a:cs typeface="Times New Roman" pitchFamily="18" charset="0"/>
              </a:rPr>
              <a:t>ППк</a:t>
            </a:r>
            <a:r>
              <a:rPr lang="ru-RU" dirty="0" smtClean="0">
                <a:cs typeface="Times New Roman" pitchFamily="18" charset="0"/>
              </a:rPr>
              <a:t> проводятся </a:t>
            </a:r>
            <a:r>
              <a:rPr lang="ru-RU" b="1" dirty="0" smtClean="0">
                <a:cs typeface="Times New Roman" pitchFamily="18" charset="0"/>
              </a:rPr>
              <a:t>при зачислении нового обучающегося</a:t>
            </a:r>
            <a:r>
              <a:rPr lang="ru-RU" dirty="0" smtClean="0">
                <a:cs typeface="Times New Roman" pitchFamily="18" charset="0"/>
              </a:rPr>
              <a:t>, нуждающегося в психолого-педагогическом сопровождении в случаях:</a:t>
            </a:r>
          </a:p>
          <a:p>
            <a:pPr lvl="0" algn="just">
              <a:buNone/>
            </a:pPr>
            <a:r>
              <a:rPr lang="ru-RU" dirty="0" smtClean="0">
                <a:cs typeface="Times New Roman" pitchFamily="18" charset="0"/>
              </a:rPr>
              <a:t>	- отрицательной (положительной) динамики обучения и развития обучающегося;</a:t>
            </a:r>
          </a:p>
          <a:p>
            <a:pPr lvl="0" algn="just">
              <a:buNone/>
            </a:pPr>
            <a:r>
              <a:rPr lang="ru-RU" dirty="0" smtClean="0">
                <a:cs typeface="Times New Roman" pitchFamily="18" charset="0"/>
              </a:rPr>
              <a:t>	-возникновения новых обстоятельств, влияющих на обучение и развитие обучающегося в соответствии с запросами родителей (законных представителей) обучающегося, педагогических и руководящих работников колледжа; </a:t>
            </a:r>
          </a:p>
          <a:p>
            <a:pPr lvl="0" algn="just">
              <a:buNone/>
            </a:pPr>
            <a:r>
              <a:rPr lang="ru-RU" dirty="0" smtClean="0">
                <a:cs typeface="Times New Roman" pitchFamily="18" charset="0"/>
              </a:rPr>
              <a:t>	- с целью решения конфликтных ситуаций и других случаях.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 fontScale="77500" lnSpcReduction="20000"/>
          </a:bodyPr>
          <a:lstStyle/>
          <a:p>
            <a:pPr lvl="3">
              <a:buNone/>
            </a:pPr>
            <a:r>
              <a:rPr lang="ru-RU" sz="2900" b="1" dirty="0" smtClean="0"/>
              <a:t>Тематика заседаний </a:t>
            </a:r>
            <a:r>
              <a:rPr lang="ru-RU" sz="2900" b="1" dirty="0" err="1" smtClean="0"/>
              <a:t>ППк</a:t>
            </a:r>
            <a:r>
              <a:rPr lang="ru-RU" sz="2900" b="1" dirty="0" smtClean="0"/>
              <a:t> </a:t>
            </a:r>
            <a:endParaRPr lang="ru-RU" sz="2900" dirty="0" smtClean="0"/>
          </a:p>
          <a:p>
            <a:pPr lvl="0"/>
            <a:r>
              <a:rPr lang="ru-RU" sz="2900" dirty="0" smtClean="0"/>
              <a:t>утверждение плана мероприятий по выявлению обучающихся с особыми образовательными потребностями; </a:t>
            </a:r>
          </a:p>
          <a:p>
            <a:pPr lvl="0"/>
            <a:r>
              <a:rPr lang="ru-RU" sz="2900" dirty="0" smtClean="0"/>
              <a:t>проведение комплексного обследования обучающегося;</a:t>
            </a:r>
          </a:p>
          <a:p>
            <a:pPr lvl="0"/>
            <a:r>
              <a:rPr lang="ru-RU" sz="2900" dirty="0" smtClean="0"/>
              <a:t> обсуждение результатов комплексного обследования;</a:t>
            </a:r>
          </a:p>
          <a:p>
            <a:pPr lvl="0"/>
            <a:r>
              <a:rPr lang="ru-RU" sz="2900" dirty="0" smtClean="0"/>
              <a:t> обсуждение результатов образовательной, воспитательной и коррекционной работы с обучающимся; </a:t>
            </a:r>
          </a:p>
          <a:p>
            <a:pPr lvl="0"/>
            <a:r>
              <a:rPr lang="ru-RU" sz="2900" dirty="0" smtClean="0"/>
              <a:t>зачисление обучающихся на коррекционные занятия; направление обучающихся в ПМПК;</a:t>
            </a:r>
          </a:p>
          <a:p>
            <a:pPr lvl="0"/>
            <a:r>
              <a:rPr lang="ru-RU" sz="2900" dirty="0" smtClean="0"/>
              <a:t> составление и утверждение индивидуальных образовательных маршрутов (по форме определяемой образовательной организацией);</a:t>
            </a:r>
          </a:p>
          <a:p>
            <a:pPr lvl="0"/>
            <a:r>
              <a:rPr lang="ru-RU" sz="2900" dirty="0" smtClean="0"/>
              <a:t> экспертиза адаптированных основных образовательных программ ОО;</a:t>
            </a:r>
          </a:p>
          <a:p>
            <a:pPr lvl="0"/>
            <a:r>
              <a:rPr lang="ru-RU" sz="2900" dirty="0" smtClean="0"/>
              <a:t>оценка эффективности и анализ результатов коррекционно-развивающей работы с обучающимися и другие варианты тематик</a:t>
            </a:r>
          </a:p>
          <a:p>
            <a:pPr lvl="0"/>
            <a:r>
              <a:rPr lang="ru-RU" sz="2900" dirty="0" smtClean="0"/>
              <a:t>прочие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000" b="1" dirty="0" smtClean="0">
                <a:cs typeface="Times New Roman" pitchFamily="18" charset="0"/>
              </a:rPr>
              <a:t>Алгоритм работы </a:t>
            </a:r>
            <a:r>
              <a:rPr lang="ru-RU" sz="2000" b="1" dirty="0" err="1" smtClean="0">
                <a:cs typeface="Times New Roman" pitchFamily="18" charset="0"/>
              </a:rPr>
              <a:t>ППк</a:t>
            </a:r>
            <a:endParaRPr lang="ru-RU" sz="2000" b="1" dirty="0" smtClean="0"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cs typeface="Times New Roman" pitchFamily="18" charset="0"/>
              </a:rPr>
              <a:t>1). </a:t>
            </a:r>
            <a:r>
              <a:rPr lang="ru-RU" sz="2000" dirty="0" err="1" smtClean="0">
                <a:cs typeface="Times New Roman" pitchFamily="18" charset="0"/>
              </a:rPr>
              <a:t>ППк</a:t>
            </a:r>
            <a:r>
              <a:rPr lang="ru-RU" sz="2000" dirty="0" smtClean="0">
                <a:cs typeface="Times New Roman" pitchFamily="18" charset="0"/>
              </a:rPr>
              <a:t> принимает </a:t>
            </a:r>
            <a:r>
              <a:rPr lang="ru-RU" sz="2000" b="1" dirty="0" smtClean="0">
                <a:cs typeface="Times New Roman" pitchFamily="18" charset="0"/>
              </a:rPr>
              <a:t>заявку</a:t>
            </a:r>
            <a:r>
              <a:rPr lang="ru-RU" sz="2000" dirty="0" smtClean="0">
                <a:cs typeface="Times New Roman" pitchFamily="18" charset="0"/>
              </a:rPr>
              <a:t> на обследование и диагностику обучающихся </a:t>
            </a:r>
          </a:p>
          <a:p>
            <a:pPr algn="just">
              <a:buNone/>
            </a:pPr>
            <a:r>
              <a:rPr lang="ru-RU" sz="2000" i="1" dirty="0" smtClean="0">
                <a:cs typeface="Times New Roman" pitchFamily="18" charset="0"/>
              </a:rPr>
              <a:t>!!! </a:t>
            </a:r>
            <a:r>
              <a:rPr lang="ru-RU" sz="2000" b="1" i="1" dirty="0" smtClean="0">
                <a:cs typeface="Times New Roman" pitchFamily="18" charset="0"/>
              </a:rPr>
              <a:t>Заявку </a:t>
            </a:r>
            <a:r>
              <a:rPr lang="ru-RU" sz="2000" b="1" i="1" dirty="0" err="1" smtClean="0">
                <a:cs typeface="Times New Roman" pitchFamily="18" charset="0"/>
              </a:rPr>
              <a:t>ППк</a:t>
            </a:r>
            <a:r>
              <a:rPr lang="ru-RU" sz="2000" i="1" dirty="0" smtClean="0">
                <a:cs typeface="Times New Roman" pitchFamily="18" charset="0"/>
              </a:rPr>
              <a:t> </a:t>
            </a:r>
            <a:r>
              <a:rPr lang="ru-RU" sz="2000" b="1" i="1" dirty="0" smtClean="0">
                <a:cs typeface="Times New Roman" pitchFamily="18" charset="0"/>
              </a:rPr>
              <a:t>могут подать</a:t>
            </a:r>
          </a:p>
          <a:p>
            <a:pPr algn="just"/>
            <a:r>
              <a:rPr lang="ru-RU" sz="2000" i="1" dirty="0" smtClean="0">
                <a:cs typeface="Times New Roman" pitchFamily="18" charset="0"/>
              </a:rPr>
              <a:t>родители (законные представители); </a:t>
            </a:r>
          </a:p>
          <a:p>
            <a:pPr algn="just"/>
            <a:r>
              <a:rPr lang="ru-RU" sz="2000" i="1" dirty="0" smtClean="0">
                <a:cs typeface="Times New Roman" pitchFamily="18" charset="0"/>
              </a:rPr>
              <a:t>член администрации</a:t>
            </a:r>
          </a:p>
          <a:p>
            <a:pPr algn="just"/>
            <a:r>
              <a:rPr lang="ru-RU" sz="2000" i="1" dirty="0" smtClean="0">
                <a:cs typeface="Times New Roman" pitchFamily="18" charset="0"/>
              </a:rPr>
              <a:t>классный руководитель;</a:t>
            </a:r>
          </a:p>
          <a:p>
            <a:pPr algn="just"/>
            <a:r>
              <a:rPr lang="ru-RU" sz="2000" i="1" dirty="0" smtClean="0">
                <a:cs typeface="Times New Roman" pitchFamily="18" charset="0"/>
              </a:rPr>
              <a:t>заведующий отделением;</a:t>
            </a:r>
          </a:p>
          <a:p>
            <a:pPr algn="just"/>
            <a:r>
              <a:rPr lang="ru-RU" sz="2000" i="1" dirty="0" smtClean="0">
                <a:cs typeface="Times New Roman" pitchFamily="18" charset="0"/>
              </a:rPr>
              <a:t>педагог-психолог;</a:t>
            </a:r>
          </a:p>
          <a:p>
            <a:pPr algn="just"/>
            <a:r>
              <a:rPr lang="ru-RU" sz="2000" i="1" dirty="0" smtClean="0">
                <a:cs typeface="Times New Roman" pitchFamily="18" charset="0"/>
              </a:rPr>
              <a:t>социальный педагог;</a:t>
            </a:r>
          </a:p>
          <a:p>
            <a:pPr algn="just"/>
            <a:r>
              <a:rPr lang="ru-RU" sz="2000" i="1" dirty="0" smtClean="0">
                <a:cs typeface="Times New Roman" pitchFamily="18" charset="0"/>
              </a:rPr>
              <a:t>куратор;</a:t>
            </a:r>
          </a:p>
          <a:p>
            <a:pPr algn="just"/>
            <a:r>
              <a:rPr lang="ru-RU" sz="2000" i="1" dirty="0" err="1" smtClean="0">
                <a:cs typeface="Times New Roman" pitchFamily="18" charset="0"/>
              </a:rPr>
              <a:t>тьютор</a:t>
            </a:r>
            <a:r>
              <a:rPr lang="ru-RU" sz="2000" i="1" dirty="0" smtClean="0"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000" dirty="0" smtClean="0">
                <a:cs typeface="Times New Roman" pitchFamily="18" charset="0"/>
              </a:rPr>
              <a:t>2)</a:t>
            </a:r>
            <a:r>
              <a:rPr lang="ru-RU" sz="2000" i="1" dirty="0" smtClean="0">
                <a:cs typeface="Times New Roman" pitchFamily="18" charset="0"/>
              </a:rPr>
              <a:t>. </a:t>
            </a:r>
            <a:r>
              <a:rPr lang="ru-RU" sz="2000" dirty="0" smtClean="0">
                <a:cs typeface="Times New Roman" pitchFamily="18" charset="0"/>
              </a:rPr>
              <a:t>Председатель </a:t>
            </a:r>
            <a:r>
              <a:rPr lang="ru-RU" sz="2000" dirty="0" err="1" smtClean="0">
                <a:cs typeface="Times New Roman" pitchFamily="18" charset="0"/>
              </a:rPr>
              <a:t>ППк</a:t>
            </a:r>
            <a:r>
              <a:rPr lang="ru-RU" sz="2000" dirty="0" smtClean="0">
                <a:cs typeface="Times New Roman" pitchFamily="18" charset="0"/>
              </a:rPr>
              <a:t> назначает сроки проведения заседания консилиума и организует </a:t>
            </a:r>
            <a:r>
              <a:rPr lang="ru-RU" sz="2000" b="1" dirty="0" smtClean="0">
                <a:cs typeface="Times New Roman" pitchFamily="18" charset="0"/>
              </a:rPr>
              <a:t>обследование </a:t>
            </a:r>
            <a:r>
              <a:rPr lang="ru-RU" sz="2000" dirty="0" smtClean="0">
                <a:cs typeface="Times New Roman" pitchFamily="18" charset="0"/>
              </a:rPr>
              <a:t>обучающегося специалистами </a:t>
            </a:r>
            <a:r>
              <a:rPr lang="ru-RU" sz="2000" dirty="0" err="1" smtClean="0">
                <a:cs typeface="Times New Roman" pitchFamily="18" charset="0"/>
              </a:rPr>
              <a:t>ППк</a:t>
            </a:r>
            <a:r>
              <a:rPr lang="ru-RU" sz="2000" dirty="0" smtClean="0">
                <a:cs typeface="Times New Roman" pitchFamily="18" charset="0"/>
              </a:rPr>
              <a:t> (при наличии согласия на обследование родителей, законных представителей, несовершеннолетнего обучающегося, </a:t>
            </a:r>
            <a:r>
              <a:rPr lang="ru-RU" sz="2200" dirty="0" smtClean="0">
                <a:cs typeface="Times New Roman" pitchFamily="18" charset="0"/>
              </a:rPr>
              <a:t>при необходимости данное обследование может быть проведено в присутствии родителей (законных представителей). </a:t>
            </a:r>
          </a:p>
          <a:p>
            <a:pPr algn="just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cs typeface="Times New Roman" pitchFamily="18" charset="0"/>
              </a:rPr>
              <a:t>3). </a:t>
            </a:r>
            <a:r>
              <a:rPr lang="ru-RU" sz="2000" b="1" dirty="0" smtClean="0">
                <a:cs typeface="Times New Roman" pitchFamily="18" charset="0"/>
              </a:rPr>
              <a:t>Обследование </a:t>
            </a:r>
            <a:r>
              <a:rPr lang="ru-RU" sz="2000" dirty="0" smtClean="0">
                <a:cs typeface="Times New Roman" pitchFamily="18" charset="0"/>
              </a:rPr>
              <a:t>обучающегося специалистами </a:t>
            </a:r>
            <a:r>
              <a:rPr lang="ru-RU" sz="2000" dirty="0" err="1" smtClean="0">
                <a:cs typeface="Times New Roman" pitchFamily="18" charset="0"/>
              </a:rPr>
              <a:t>ППк</a:t>
            </a:r>
            <a:r>
              <a:rPr lang="ru-RU" sz="2000" dirty="0" smtClean="0">
                <a:cs typeface="Times New Roman" pitchFamily="18" charset="0"/>
              </a:rPr>
              <a:t> (специалисты </a:t>
            </a:r>
            <a:r>
              <a:rPr lang="ru-RU" sz="2000" dirty="0" err="1" smtClean="0">
                <a:cs typeface="Times New Roman" pitchFamily="18" charset="0"/>
              </a:rPr>
              <a:t>ППк</a:t>
            </a:r>
            <a:r>
              <a:rPr lang="ru-RU" sz="2000" dirty="0" smtClean="0">
                <a:cs typeface="Times New Roman" pitchFamily="18" charset="0"/>
              </a:rPr>
              <a:t> обязаны хранить профессиональную тайну, в том числе, соблюдать конфиденциальность заключения):</a:t>
            </a:r>
          </a:p>
          <a:p>
            <a:pPr algn="just"/>
            <a:r>
              <a:rPr lang="ru-RU" sz="2000" dirty="0" smtClean="0">
                <a:cs typeface="Times New Roman" pitchFamily="18" charset="0"/>
              </a:rPr>
              <a:t> педагог-психолог, дефектолог и пр. проводят комплексное обследование для подготовки документации к проведению консилиума: характеристики на обучающегося, </a:t>
            </a:r>
            <a:r>
              <a:rPr lang="ru-RU" sz="2000" dirty="0" err="1" smtClean="0">
                <a:cs typeface="Times New Roman" pitchFamily="18" charset="0"/>
              </a:rPr>
              <a:t>портфолио</a:t>
            </a:r>
            <a:r>
              <a:rPr lang="ru-RU" sz="2000" dirty="0" smtClean="0">
                <a:cs typeface="Times New Roman" pitchFamily="18" charset="0"/>
              </a:rPr>
              <a:t>, включающее, по необходимости, работы ребенка, заключение по оценке проводимой работы с обучающимся; </a:t>
            </a:r>
          </a:p>
          <a:p>
            <a:pPr algn="just"/>
            <a:r>
              <a:rPr lang="ru-RU" sz="2000" dirty="0" smtClean="0">
                <a:cs typeface="Times New Roman" pitchFamily="18" charset="0"/>
              </a:rPr>
              <a:t>по результатам диагностики специалисты обязаны не позднее, чем за 3 дня до проведения </a:t>
            </a:r>
            <a:r>
              <a:rPr lang="ru-RU" sz="2000" dirty="0" err="1" smtClean="0">
                <a:cs typeface="Times New Roman" pitchFamily="18" charset="0"/>
              </a:rPr>
              <a:t>ППк</a:t>
            </a:r>
            <a:r>
              <a:rPr lang="ru-RU" sz="2000" dirty="0" smtClean="0">
                <a:cs typeface="Times New Roman" pitchFamily="18" charset="0"/>
              </a:rPr>
              <a:t> представить председателю или секретарю </a:t>
            </a:r>
            <a:r>
              <a:rPr lang="ru-RU" sz="2000" dirty="0" err="1" smtClean="0">
                <a:cs typeface="Times New Roman" pitchFamily="18" charset="0"/>
              </a:rPr>
              <a:t>ППк</a:t>
            </a:r>
            <a:r>
              <a:rPr lang="ru-RU" sz="2000" dirty="0" smtClean="0">
                <a:cs typeface="Times New Roman" pitchFamily="18" charset="0"/>
              </a:rPr>
              <a:t>  свое заключение;</a:t>
            </a:r>
          </a:p>
          <a:p>
            <a:pPr algn="just"/>
            <a:r>
              <a:rPr lang="ru-RU" sz="2000" dirty="0" smtClean="0">
                <a:cs typeface="Times New Roman" pitchFamily="18" charset="0"/>
              </a:rPr>
              <a:t>председатель или секретарь собирает информацию по обучающимся и составляет проект повестки заседания </a:t>
            </a:r>
            <a:r>
              <a:rPr lang="ru-RU" sz="2000" dirty="0" err="1" smtClean="0">
                <a:cs typeface="Times New Roman" pitchFamily="18" charset="0"/>
              </a:rPr>
              <a:t>ППк</a:t>
            </a:r>
            <a:r>
              <a:rPr lang="ru-RU" sz="2000" dirty="0" smtClean="0">
                <a:cs typeface="Times New Roman" pitchFamily="18" charset="0"/>
              </a:rPr>
              <a:t> и коллегиального заключения </a:t>
            </a:r>
            <a:r>
              <a:rPr lang="ru-RU" sz="2000" dirty="0" err="1" smtClean="0">
                <a:cs typeface="Times New Roman" pitchFamily="18" charset="0"/>
              </a:rPr>
              <a:t>ППк</a:t>
            </a:r>
            <a:r>
              <a:rPr lang="ru-RU" sz="2000" dirty="0" smtClean="0">
                <a:cs typeface="Times New Roman" pitchFamily="18" charset="0"/>
              </a:rPr>
              <a:t> к моменту его проведения.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147248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4). </a:t>
            </a:r>
            <a:r>
              <a:rPr lang="ru-RU" sz="2000" b="1" dirty="0" smtClean="0">
                <a:cs typeface="Times New Roman" pitchFamily="18" charset="0"/>
              </a:rPr>
              <a:t>Проведение заседания </a:t>
            </a:r>
            <a:r>
              <a:rPr lang="ru-RU" sz="2000" b="1" dirty="0" err="1" smtClean="0">
                <a:cs typeface="Times New Roman" pitchFamily="18" charset="0"/>
              </a:rPr>
              <a:t>ППк</a:t>
            </a:r>
            <a:r>
              <a:rPr lang="ru-RU" sz="2000" b="1" dirty="0" smtClean="0"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000" b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cs typeface="Times New Roman" pitchFamily="18" charset="0"/>
              </a:rPr>
              <a:t>Заседание </a:t>
            </a:r>
            <a:r>
              <a:rPr lang="ru-RU" sz="2000" b="1" i="1" dirty="0" err="1" smtClean="0">
                <a:cs typeface="Times New Roman" pitchFamily="18" charset="0"/>
              </a:rPr>
              <a:t>ППк</a:t>
            </a:r>
            <a:r>
              <a:rPr lang="ru-RU" sz="2000" b="1" i="1" dirty="0" smtClean="0">
                <a:cs typeface="Times New Roman" pitchFamily="18" charset="0"/>
              </a:rPr>
              <a:t> проводит председатель </a:t>
            </a:r>
            <a:r>
              <a:rPr lang="ru-RU" sz="2000" b="1" i="1" dirty="0" err="1" smtClean="0">
                <a:cs typeface="Times New Roman" pitchFamily="18" charset="0"/>
              </a:rPr>
              <a:t>ППк</a:t>
            </a:r>
            <a:r>
              <a:rPr lang="ru-RU" sz="2000" b="1" i="1" dirty="0" smtClean="0">
                <a:cs typeface="Times New Roman" pitchFamily="18" charset="0"/>
              </a:rPr>
              <a:t> (в отсутствие его назначенный им член </a:t>
            </a:r>
            <a:r>
              <a:rPr lang="ru-RU" sz="2000" b="1" i="1" dirty="0" err="1" smtClean="0">
                <a:cs typeface="Times New Roman" pitchFamily="18" charset="0"/>
              </a:rPr>
              <a:t>ППк</a:t>
            </a:r>
            <a:r>
              <a:rPr lang="ru-RU" sz="2000" b="1" i="1" dirty="0" smtClean="0"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!!! На заседании обсуждаются результаты обследования ребенка каждым специалистом, составляется коллегиальное заключение </a:t>
            </a:r>
            <a:r>
              <a:rPr lang="ru-RU" sz="2000" dirty="0" err="1" smtClean="0">
                <a:cs typeface="Times New Roman" pitchFamily="18" charset="0"/>
              </a:rPr>
              <a:t>ППк</a:t>
            </a:r>
            <a:r>
              <a:rPr lang="ru-RU" sz="2000" dirty="0" smtClean="0"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!!! Родители (законные представители) имеют право принимать участие в обсуждении результатов освоения содержания образовательной программы, комплексного обследования специалистами </a:t>
            </a:r>
            <a:r>
              <a:rPr lang="ru-RU" sz="2000" dirty="0" err="1" smtClean="0">
                <a:cs typeface="Times New Roman" pitchFamily="18" charset="0"/>
              </a:rPr>
              <a:t>ППк</a:t>
            </a:r>
            <a:r>
              <a:rPr lang="ru-RU" sz="2000" dirty="0" smtClean="0">
                <a:cs typeface="Times New Roman" pitchFamily="18" charset="0"/>
              </a:rPr>
              <a:t>, степени социализации и адаптации обучающегося.</a:t>
            </a:r>
          </a:p>
          <a:p>
            <a:pPr>
              <a:buNone/>
            </a:pPr>
            <a:endParaRPr lang="ru-RU" sz="2000" dirty="0" smtClean="0"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5). </a:t>
            </a:r>
            <a:r>
              <a:rPr lang="ru-RU" sz="2000" b="1" dirty="0" smtClean="0">
                <a:cs typeface="Times New Roman" pitchFamily="18" charset="0"/>
              </a:rPr>
              <a:t>Ознакомление родителей (законных представителей) с коллегиальным заключением </a:t>
            </a:r>
            <a:r>
              <a:rPr lang="ru-RU" sz="2000" b="1" dirty="0" err="1" smtClean="0">
                <a:cs typeface="Times New Roman" pitchFamily="18" charset="0"/>
              </a:rPr>
              <a:t>ППк</a:t>
            </a:r>
            <a:r>
              <a:rPr lang="ru-RU" sz="2000" b="1" dirty="0" smtClean="0">
                <a:cs typeface="Times New Roman" pitchFamily="18" charset="0"/>
              </a:rPr>
              <a:t> под роспись</a:t>
            </a:r>
            <a:endParaRPr lang="ru-RU" sz="2000" b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636912"/>
            <a:ext cx="7931224" cy="3489251"/>
          </a:xfrm>
        </p:spPr>
        <p:txBody>
          <a:bodyPr>
            <a:noAutofit/>
          </a:bodyPr>
          <a:lstStyle/>
          <a:p>
            <a:pPr marL="514350" indent="-514350"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400" b="1" dirty="0" smtClean="0">
                <a:cs typeface="Times New Roman" pitchFamily="18" charset="0"/>
              </a:rPr>
              <a:t>Документы к проведению </a:t>
            </a:r>
            <a:r>
              <a:rPr lang="ru-RU" sz="2400" b="1" dirty="0" err="1" smtClean="0">
                <a:cs typeface="Times New Roman" pitchFamily="18" charset="0"/>
              </a:rPr>
              <a:t>ППк</a:t>
            </a:r>
            <a:endParaRPr lang="ru-RU" sz="2400" b="1" dirty="0" smtClean="0">
              <a:cs typeface="Times New Roman" pitchFamily="18" charset="0"/>
            </a:endParaRPr>
          </a:p>
          <a:p>
            <a:pPr marL="514350" indent="-514350">
              <a:buNone/>
            </a:pPr>
            <a:endParaRPr lang="ru-RU" sz="2000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70000" lnSpcReduction="20000"/>
          </a:bodyPr>
          <a:lstStyle/>
          <a:p>
            <a:pPr marL="514350" indent="-514350" algn="ctr">
              <a:buNone/>
            </a:pPr>
            <a:r>
              <a:rPr lang="ru-RU" b="1" dirty="0" smtClean="0">
                <a:cs typeface="Times New Roman" pitchFamily="18" charset="0"/>
              </a:rPr>
              <a:t>Характеристика классного руководителя на </a:t>
            </a:r>
            <a:r>
              <a:rPr lang="ru-RU" b="1" dirty="0" err="1" smtClean="0">
                <a:cs typeface="Times New Roman" pitchFamily="18" charset="0"/>
              </a:rPr>
              <a:t>ППк</a:t>
            </a:r>
            <a:endParaRPr lang="ru-RU" b="1" dirty="0" smtClean="0"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ru-RU" dirty="0" smtClean="0">
                <a:cs typeface="Times New Roman" pitchFamily="18" charset="0"/>
              </a:rPr>
              <a:t>1.  Общие сведения об обучающемся </a:t>
            </a:r>
          </a:p>
          <a:p>
            <a:pPr marL="514350" indent="-514350" algn="just">
              <a:buNone/>
            </a:pPr>
            <a:r>
              <a:rPr lang="ru-RU" dirty="0" smtClean="0">
                <a:cs typeface="Times New Roman" pitchFamily="18" charset="0"/>
              </a:rPr>
              <a:t>2. Санитарно-бытовые условия проживания (для проживающих в общежитии) </a:t>
            </a:r>
          </a:p>
          <a:p>
            <a:pPr marL="514350" indent="-514350" algn="just">
              <a:buNone/>
            </a:pPr>
            <a:r>
              <a:rPr lang="ru-RU" dirty="0" smtClean="0">
                <a:cs typeface="Times New Roman" pitchFamily="18" charset="0"/>
              </a:rPr>
              <a:t>3. Семья обучающегося (состав семьи, занятия родителей, взаимоотношения между членами семьи).</a:t>
            </a:r>
          </a:p>
          <a:p>
            <a:pPr marL="514350" indent="-514350" algn="just">
              <a:buNone/>
            </a:pPr>
            <a:r>
              <a:rPr lang="ru-RU" dirty="0" smtClean="0">
                <a:cs typeface="Times New Roman" pitchFamily="18" charset="0"/>
              </a:rPr>
              <a:t> 4.   Взаимоотношения с педагогами </a:t>
            </a:r>
          </a:p>
          <a:p>
            <a:pPr marL="514350" indent="-514350" algn="just">
              <a:buNone/>
            </a:pPr>
            <a:r>
              <a:rPr lang="ru-RU" dirty="0" smtClean="0">
                <a:cs typeface="Times New Roman" pitchFamily="18" charset="0"/>
              </a:rPr>
              <a:t>5.    Взаимоотношения со сверстниками </a:t>
            </a:r>
          </a:p>
          <a:p>
            <a:pPr marL="514350" indent="-514350" algn="just">
              <a:buNone/>
            </a:pPr>
            <a:r>
              <a:rPr lang="ru-RU" dirty="0" smtClean="0">
                <a:cs typeface="Times New Roman" pitchFamily="18" charset="0"/>
              </a:rPr>
              <a:t>6. Взаимоотношения с классным руководителем. Выполняет ли поручения</a:t>
            </a:r>
          </a:p>
          <a:p>
            <a:pPr marL="514350" indent="-514350" algn="just">
              <a:buNone/>
            </a:pPr>
            <a:r>
              <a:rPr lang="ru-RU" dirty="0" smtClean="0">
                <a:cs typeface="Times New Roman" pitchFamily="18" charset="0"/>
              </a:rPr>
              <a:t>7. Особенности индивидуальной работы классного руководителя с родителями (законными представителя) обучающегося </a:t>
            </a:r>
          </a:p>
          <a:p>
            <a:pPr marL="514350" indent="-514350" algn="just">
              <a:buNone/>
            </a:pPr>
            <a:r>
              <a:rPr lang="ru-RU" dirty="0" smtClean="0">
                <a:cs typeface="Times New Roman" pitchFamily="18" charset="0"/>
              </a:rPr>
              <a:t>8.    Имеются ли трудности в учебной деятельности </a:t>
            </a:r>
          </a:p>
          <a:p>
            <a:pPr marL="514350" indent="-514350" algn="just">
              <a:buNone/>
            </a:pPr>
            <a:r>
              <a:rPr lang="ru-RU" dirty="0" smtClean="0">
                <a:cs typeface="Times New Roman" pitchFamily="18" charset="0"/>
              </a:rPr>
              <a:t>9.    Увлечения (хобби), </a:t>
            </a:r>
            <a:r>
              <a:rPr lang="ru-RU" dirty="0" err="1" smtClean="0">
                <a:cs typeface="Times New Roman" pitchFamily="18" charset="0"/>
              </a:rPr>
              <a:t>внеучебная</a:t>
            </a:r>
            <a:r>
              <a:rPr lang="ru-RU" dirty="0" smtClean="0">
                <a:cs typeface="Times New Roman" pitchFamily="18" charset="0"/>
              </a:rPr>
              <a:t> занятость обучающегося </a:t>
            </a:r>
          </a:p>
          <a:p>
            <a:pPr marL="514350" indent="-514350" algn="just">
              <a:buNone/>
            </a:pPr>
            <a:r>
              <a:rPr lang="ru-RU" dirty="0" smtClean="0">
                <a:cs typeface="Times New Roman" pitchFamily="18" charset="0"/>
              </a:rPr>
              <a:t>10.  Дополнительная информация</a:t>
            </a:r>
          </a:p>
          <a:p>
            <a:pPr marL="514350" indent="-514350">
              <a:buNone/>
            </a:pPr>
            <a:endParaRPr lang="ru-RU" dirty="0" smtClean="0"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cs typeface="Times New Roman" pitchFamily="18" charset="0"/>
              </a:rPr>
              <a:t>Дата ______________ Подпись ______________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62500" lnSpcReduction="20000"/>
          </a:bodyPr>
          <a:lstStyle/>
          <a:p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cs typeface="Times New Roman" pitchFamily="18" charset="0"/>
              </a:rPr>
              <a:t>Федеральный закон от 29 декабря 2012 года № 273-ФЗ «Об образовании в Российской Федерации»</a:t>
            </a:r>
          </a:p>
          <a:p>
            <a:endParaRPr lang="ru-RU" b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cs typeface="Times New Roman" pitchFamily="18" charset="0"/>
              </a:rPr>
              <a:t>!!! Статья 5. Право на образование. Государственные гарантии реализации права на образование в Российской Федерации</a:t>
            </a:r>
            <a:endParaRPr lang="ru-RU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cs typeface="Times New Roman" pitchFamily="18" charset="0"/>
              </a:rPr>
              <a:t>	 В целях реализации права каждого человека на образование федеральными государственными органами, органами государственной власти субъектов Российской Федерации и органами местного самоуправления:</a:t>
            </a:r>
          </a:p>
          <a:p>
            <a:pPr algn="just">
              <a:buNone/>
            </a:pPr>
            <a:r>
              <a:rPr lang="ru-RU" dirty="0" smtClean="0">
                <a:cs typeface="Times New Roman" pitchFamily="18" charset="0"/>
              </a:rPr>
              <a:t>	</a:t>
            </a:r>
            <a:r>
              <a:rPr lang="ru-RU" b="1" dirty="0" smtClean="0">
                <a:cs typeface="Times New Roman" pitchFamily="18" charset="0"/>
              </a:rPr>
              <a:t>создаются необходимые условия для получения без дискриминации качественного образования </a:t>
            </a:r>
            <a:r>
              <a:rPr lang="ru-RU" dirty="0" smtClean="0">
                <a:cs typeface="Times New Roman" pitchFamily="18" charset="0"/>
              </a:rPr>
              <a:t>лицами с ограниченными возможностями здоровья, для коррекции нарушений развития и социальной адаптации, оказания ранней коррекционной помощи на основе специальных педагогических подходов и наиболее подходящих для этих лиц языков, методов и способов общения и условия, в максимальной степени способствующие получению образования определенного уровня и определенной направленности, а также социальному развитию этих лиц, в том числе посредством организации инклюзивного образования лиц с ограниченными возможностями здоровья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19256" cy="640871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000" b="1" dirty="0" smtClean="0">
                <a:cs typeface="Times New Roman" pitchFamily="18" charset="0"/>
              </a:rPr>
              <a:t>Заключение социального педагога для </a:t>
            </a:r>
            <a:r>
              <a:rPr lang="ru-RU" sz="2000" b="1" dirty="0" err="1" smtClean="0">
                <a:cs typeface="Times New Roman" pitchFamily="18" charset="0"/>
              </a:rPr>
              <a:t>ППк</a:t>
            </a:r>
            <a:r>
              <a:rPr lang="ru-RU" sz="2000" b="1" dirty="0" smtClean="0">
                <a:cs typeface="Times New Roman" pitchFamily="18" charset="0"/>
              </a:rPr>
              <a:t>  </a:t>
            </a:r>
            <a:r>
              <a:rPr lang="ru-RU" sz="2000" dirty="0" smtClean="0">
                <a:cs typeface="Times New Roman" pitchFamily="18" charset="0"/>
              </a:rPr>
              <a:t>(фамилия, имя обучающегося , дата рождения, курс, группа)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1. Характеристика семьи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2. Характер взаимоотношений родителей  (законных представителей) с обучающимся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3. Характер взаимоотношений родителей с колледжем 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4. Удовлетворенность обучающимся обучением в колледже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5.Трудности, испытываемые обучающимся в колледже 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6.Положение в студенческом коллективе: 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– позиция обучающегося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– стиль общения с окружающими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7. Направленность интересов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8. В случае конфликтной ситуации в семье: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– причина возникновения конфликта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– что, по мнению родителей, могло бы предотвратить конфликт</a:t>
            </a:r>
          </a:p>
          <a:p>
            <a:pPr>
              <a:buNone/>
            </a:pPr>
            <a:r>
              <a:rPr lang="ru-RU" sz="2000" b="1" dirty="0" smtClean="0">
                <a:cs typeface="Times New Roman" pitchFamily="18" charset="0"/>
              </a:rPr>
              <a:t>Заключение:</a:t>
            </a:r>
          </a:p>
          <a:p>
            <a:pPr>
              <a:buNone/>
            </a:pPr>
            <a:r>
              <a:rPr lang="ru-RU" sz="2000" b="1" dirty="0" smtClean="0">
                <a:cs typeface="Times New Roman" pitchFamily="18" charset="0"/>
              </a:rPr>
              <a:t>Рекомендации </a:t>
            </a:r>
            <a:r>
              <a:rPr lang="ru-RU" sz="2000" dirty="0" smtClean="0"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Дата				Подпись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3.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Дата обследования			 подпись специалиста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cs typeface="Times New Roman" pitchFamily="18" charset="0"/>
              </a:rPr>
              <a:t>Общая характеристика учебной успеваемости обучающегося</a:t>
            </a:r>
          </a:p>
          <a:p>
            <a:pPr>
              <a:buNone/>
            </a:pPr>
            <a:endParaRPr lang="ru-RU" sz="2000" dirty="0" smtClean="0"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1. Результаты </a:t>
            </a:r>
            <a:r>
              <a:rPr lang="ru-RU" sz="2000" dirty="0" err="1" smtClean="0">
                <a:cs typeface="Times New Roman" pitchFamily="18" charset="0"/>
              </a:rPr>
              <a:t>контрольно-срезовых</a:t>
            </a:r>
            <a:r>
              <a:rPr lang="ru-RU" sz="2000" dirty="0" smtClean="0">
                <a:cs typeface="Times New Roman" pitchFamily="18" charset="0"/>
              </a:rPr>
              <a:t> работ по разным дисциплинам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2. Результаты контрольной недели (при необходимости) по разным дисциплинам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3. Результаты промежуточной и (итоговой) аттестации по разным дисциплинам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4. Общая характеристика учебной деятельности обучающегося. </a:t>
            </a:r>
          </a:p>
          <a:p>
            <a:pPr>
              <a:buNone/>
            </a:pPr>
            <a:endParaRPr lang="ru-RU" sz="2000" dirty="0" smtClean="0"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cs typeface="Times New Roman" pitchFamily="18" charset="0"/>
              </a:rPr>
              <a:t>Заключение </a:t>
            </a:r>
          </a:p>
          <a:p>
            <a:pPr>
              <a:buNone/>
            </a:pPr>
            <a:r>
              <a:rPr lang="ru-RU" sz="2000" b="1" dirty="0" smtClean="0">
                <a:cs typeface="Times New Roman" pitchFamily="18" charset="0"/>
              </a:rPr>
              <a:t>Рекомендации </a:t>
            </a:r>
          </a:p>
          <a:p>
            <a:pPr>
              <a:buNone/>
            </a:pPr>
            <a:endParaRPr lang="ru-RU" sz="2000" dirty="0" smtClean="0"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Дата 	 			Подпись</a:t>
            </a:r>
            <a:endParaRPr lang="ru-RU" sz="20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cs typeface="Times New Roman" pitchFamily="18" charset="0"/>
              </a:rPr>
              <a:t>Сведения о состоянии здоровья о имеющихся рекомендациях в ИПРА</a:t>
            </a:r>
            <a:r>
              <a:rPr lang="ru-RU" sz="2000" dirty="0" smtClean="0">
                <a:cs typeface="Times New Roman" pitchFamily="18" charset="0"/>
              </a:rPr>
              <a:t> (индивидуальная программа реабилитации или </a:t>
            </a:r>
            <a:r>
              <a:rPr lang="ru-RU" sz="2000" dirty="0" err="1" smtClean="0">
                <a:cs typeface="Times New Roman" pitchFamily="18" charset="0"/>
              </a:rPr>
              <a:t>абилитации</a:t>
            </a:r>
            <a:r>
              <a:rPr lang="ru-RU" sz="2000" dirty="0" smtClean="0">
                <a:cs typeface="Times New Roman" pitchFamily="18" charset="0"/>
              </a:rPr>
              <a:t>)</a:t>
            </a:r>
            <a:r>
              <a:rPr lang="ru-RU" sz="2000" b="1" dirty="0" smtClean="0">
                <a:cs typeface="Times New Roman" pitchFamily="18" charset="0"/>
              </a:rPr>
              <a:t> по условиям организации обучения и трудоустройства</a:t>
            </a:r>
          </a:p>
          <a:p>
            <a:pPr algn="ctr">
              <a:buNone/>
            </a:pPr>
            <a:endParaRPr lang="ru-RU" sz="2000" dirty="0" smtClean="0"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cs typeface="Times New Roman" pitchFamily="18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cs typeface="Times New Roman" pitchFamily="18" charset="0"/>
              </a:rPr>
              <a:t>ФИО обучающегося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cs typeface="Times New Roman" pitchFamily="18" charset="0"/>
              </a:rPr>
              <a:t>Группа инвалидности</a:t>
            </a:r>
          </a:p>
          <a:p>
            <a:pPr marL="514350" indent="-514350">
              <a:buAutoNum type="arabicPeriod" startAt="2"/>
            </a:pPr>
            <a:r>
              <a:rPr lang="ru-RU" sz="2000" dirty="0" smtClean="0">
                <a:cs typeface="Times New Roman" pitchFamily="18" charset="0"/>
              </a:rPr>
              <a:t>Причина инвалидности (диагноз)</a:t>
            </a:r>
          </a:p>
          <a:p>
            <a:pPr marL="514350" indent="-514350">
              <a:buAutoNum type="arabicPeriod" startAt="2"/>
            </a:pPr>
            <a:r>
              <a:rPr lang="ru-RU" sz="2000" dirty="0" smtClean="0">
                <a:cs typeface="Times New Roman" pitchFamily="18" charset="0"/>
              </a:rPr>
              <a:t>Рекомендации по обучению и доступных условиях труда</a:t>
            </a:r>
          </a:p>
          <a:p>
            <a:pPr marL="514350" indent="-514350">
              <a:buAutoNum type="arabicPeriod" startAt="2"/>
            </a:pPr>
            <a:r>
              <a:rPr lang="ru-RU" sz="2000" dirty="0" smtClean="0">
                <a:cs typeface="Times New Roman" pitchFamily="18" charset="0"/>
              </a:rPr>
              <a:t> Степень ограничения к обучению, к условиям труда</a:t>
            </a:r>
          </a:p>
          <a:p>
            <a:pPr marL="514350" indent="-514350">
              <a:buAutoNum type="arabicPeriod" startAt="2"/>
            </a:pPr>
            <a:r>
              <a:rPr lang="ru-RU" sz="2000" dirty="0" smtClean="0">
                <a:cs typeface="Times New Roman" pitchFamily="18" charset="0"/>
              </a:rPr>
              <a:t> Примечание</a:t>
            </a:r>
            <a:endParaRPr lang="ru-RU" sz="20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cs typeface="Times New Roman" pitchFamily="18" charset="0"/>
              </a:rPr>
              <a:t>Заключение. Содержание рекомендаций </a:t>
            </a:r>
            <a:r>
              <a:rPr lang="ru-RU" sz="2000" b="1" dirty="0" err="1" smtClean="0">
                <a:cs typeface="Times New Roman" pitchFamily="18" charset="0"/>
              </a:rPr>
              <a:t>ППк</a:t>
            </a:r>
            <a:r>
              <a:rPr lang="ru-RU" sz="2000" b="1" dirty="0" smtClean="0">
                <a:cs typeface="Times New Roman" pitchFamily="18" charset="0"/>
              </a:rPr>
              <a:t> по организации психолого-педагогического сопровождения обучающихся</a:t>
            </a:r>
          </a:p>
          <a:p>
            <a:pPr algn="ctr">
              <a:buNone/>
            </a:pPr>
            <a:endParaRPr lang="ru-RU" sz="2000" b="1" dirty="0" smtClean="0"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cs typeface="Times New Roman" pitchFamily="18" charset="0"/>
            </a:endParaRPr>
          </a:p>
          <a:p>
            <a:pPr algn="just"/>
            <a:r>
              <a:rPr lang="ru-RU" sz="2000" dirty="0" smtClean="0">
                <a:cs typeface="Times New Roman" pitchFamily="18" charset="0"/>
              </a:rPr>
              <a:t>разработка адаптированной основной образовательной программы профессионального обучения или образования; </a:t>
            </a:r>
          </a:p>
          <a:p>
            <a:pPr algn="just"/>
            <a:r>
              <a:rPr lang="ru-RU" sz="2000" dirty="0" smtClean="0">
                <a:cs typeface="Times New Roman" pitchFamily="18" charset="0"/>
              </a:rPr>
              <a:t>разработка индивидуального учебного плана обучающегося;</a:t>
            </a:r>
          </a:p>
          <a:p>
            <a:pPr algn="just"/>
            <a:r>
              <a:rPr lang="ru-RU" sz="2000" dirty="0" smtClean="0">
                <a:cs typeface="Times New Roman" pitchFamily="18" charset="0"/>
              </a:rPr>
              <a:t>адаптация учебных и контрольно-измерительных материалов;</a:t>
            </a:r>
          </a:p>
          <a:p>
            <a:pPr algn="just"/>
            <a:r>
              <a:rPr lang="ru-RU" sz="2000" dirty="0" smtClean="0">
                <a:cs typeface="Times New Roman" pitchFamily="18" charset="0"/>
              </a:rPr>
              <a:t>предоставление услуг </a:t>
            </a:r>
            <a:r>
              <a:rPr lang="ru-RU" sz="2000" dirty="0" err="1" smtClean="0">
                <a:cs typeface="Times New Roman" pitchFamily="18" charset="0"/>
              </a:rPr>
              <a:t>тьютора</a:t>
            </a:r>
            <a:r>
              <a:rPr lang="ru-RU" sz="2000" dirty="0" smtClean="0">
                <a:cs typeface="Times New Roman" pitchFamily="18" charset="0"/>
              </a:rPr>
              <a:t>, ассистента (помощника), оказывающего обучающемуся необходимую техническую помощь, услуг по </a:t>
            </a:r>
            <a:r>
              <a:rPr lang="ru-RU" sz="2000" dirty="0" err="1" smtClean="0">
                <a:cs typeface="Times New Roman" pitchFamily="18" charset="0"/>
              </a:rPr>
              <a:t>сурдопереводу</a:t>
            </a:r>
            <a:r>
              <a:rPr lang="ru-RU" sz="2000" dirty="0" smtClean="0">
                <a:cs typeface="Times New Roman" pitchFamily="18" charset="0"/>
              </a:rPr>
              <a:t>, </a:t>
            </a:r>
            <a:r>
              <a:rPr lang="ru-RU" sz="2000" dirty="0" err="1" smtClean="0">
                <a:cs typeface="Times New Roman" pitchFamily="18" charset="0"/>
              </a:rPr>
              <a:t>тифлопереводу</a:t>
            </a:r>
            <a:r>
              <a:rPr lang="ru-RU" sz="2000" dirty="0" smtClean="0">
                <a:cs typeface="Times New Roman" pitchFamily="18" charset="0"/>
              </a:rPr>
              <a:t>, </a:t>
            </a:r>
            <a:r>
              <a:rPr lang="ru-RU" sz="2000" dirty="0" err="1" smtClean="0">
                <a:cs typeface="Times New Roman" pitchFamily="18" charset="0"/>
              </a:rPr>
              <a:t>тифлосурдопереводу</a:t>
            </a:r>
            <a:r>
              <a:rPr lang="ru-RU" sz="2000" dirty="0" smtClean="0">
                <a:cs typeface="Times New Roman" pitchFamily="18" charset="0"/>
              </a:rPr>
              <a:t> (индивидуально или на группу обучающихся), в том числе на период адаптации обучающегося в Организации / учебную четверть, полугодие, учебный год / на постоянной основе.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cs typeface="Times New Roman" pitchFamily="18" charset="0"/>
              </a:rPr>
              <a:t>Рекомендации </a:t>
            </a:r>
            <a:r>
              <a:rPr lang="ru-RU" sz="2000" b="1" dirty="0" err="1" smtClean="0">
                <a:cs typeface="Times New Roman" pitchFamily="18" charset="0"/>
              </a:rPr>
              <a:t>ППк</a:t>
            </a:r>
            <a:r>
              <a:rPr lang="ru-RU" sz="2000" b="1" dirty="0" smtClean="0">
                <a:cs typeface="Times New Roman" pitchFamily="18" charset="0"/>
              </a:rPr>
              <a:t> по организации психолого-педагогического сопровождения обучающегося на основании медицинского заключения</a:t>
            </a:r>
          </a:p>
          <a:p>
            <a:pPr algn="ctr">
              <a:buNone/>
            </a:pPr>
            <a:endParaRPr lang="ru-RU" sz="2000" b="1" dirty="0" smtClean="0">
              <a:cs typeface="Times New Roman" pitchFamily="18" charset="0"/>
            </a:endParaRPr>
          </a:p>
          <a:p>
            <a:pPr algn="just"/>
            <a:r>
              <a:rPr lang="ru-RU" sz="2000" dirty="0" smtClean="0">
                <a:cs typeface="Times New Roman" pitchFamily="18" charset="0"/>
              </a:rPr>
              <a:t> могут включать условия обучения, воспитания и развития, требующие организации обучения по индивидуальному учебному плану, учебному расписанию, дистанционному обучению, медицинского сопровождения, в том числе:</a:t>
            </a:r>
          </a:p>
          <a:p>
            <a:pPr algn="just"/>
            <a:r>
              <a:rPr lang="ru-RU" sz="2000" dirty="0" smtClean="0">
                <a:cs typeface="Times New Roman" pitchFamily="18" charset="0"/>
              </a:rPr>
              <a:t>дополнительный выходной день;</a:t>
            </a:r>
          </a:p>
          <a:p>
            <a:pPr algn="just"/>
            <a:r>
              <a:rPr lang="ru-RU" sz="2000" dirty="0" smtClean="0">
                <a:cs typeface="Times New Roman" pitchFamily="18" charset="0"/>
              </a:rPr>
              <a:t>организация дополнительной двигательной нагрузки в течение учебного дня / снижение двигательной нагрузки;</a:t>
            </a:r>
          </a:p>
          <a:p>
            <a:pPr algn="just"/>
            <a:r>
              <a:rPr lang="ru-RU" sz="2000" dirty="0" smtClean="0">
                <a:cs typeface="Times New Roman" pitchFamily="18" charset="0"/>
              </a:rPr>
              <a:t>предоставление дополнительных перерывов для приема пищи, лекарств;</a:t>
            </a:r>
          </a:p>
          <a:p>
            <a:pPr algn="just"/>
            <a:r>
              <a:rPr lang="ru-RU" sz="2000" dirty="0" smtClean="0">
                <a:cs typeface="Times New Roman" pitchFamily="18" charset="0"/>
              </a:rPr>
              <a:t>снижение объема задаваемой на дом работы;</a:t>
            </a:r>
          </a:p>
          <a:p>
            <a:pPr algn="just"/>
            <a:r>
              <a:rPr lang="ru-RU" sz="2000" dirty="0" smtClean="0">
                <a:cs typeface="Times New Roman" pitchFamily="18" charset="0"/>
              </a:rPr>
              <a:t>предоставление услуг ассистента (помощника), оказывающего обучающимся необходимую техническую помощь;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200" b="1" i="1" dirty="0" smtClean="0">
                <a:cs typeface="Times New Roman" pitchFamily="18" charset="0"/>
              </a:rPr>
              <a:t>Рекомендации </a:t>
            </a:r>
            <a:r>
              <a:rPr lang="ru-RU" sz="2200" b="1" i="1" dirty="0" err="1" smtClean="0">
                <a:cs typeface="Times New Roman" pitchFamily="18" charset="0"/>
              </a:rPr>
              <a:t>ППк</a:t>
            </a:r>
            <a:r>
              <a:rPr lang="ru-RU" sz="2200" b="1" i="1" dirty="0" smtClean="0">
                <a:cs typeface="Times New Roman" pitchFamily="18" charset="0"/>
              </a:rPr>
              <a:t> по организации психолого-педагогического сопровождения обучающегося, испытывающего трудности в освоении адаптированных основных образовательных программ профессионального обучения, развитии и социальной адаптации могут включать</a:t>
            </a:r>
          </a:p>
          <a:p>
            <a:pPr algn="ctr">
              <a:buNone/>
            </a:pPr>
            <a:endParaRPr lang="ru-RU" sz="2200" dirty="0" smtClean="0"/>
          </a:p>
          <a:p>
            <a:pPr lvl="0"/>
            <a:r>
              <a:rPr lang="ru-RU" sz="2200" dirty="0" smtClean="0">
                <a:cs typeface="Times New Roman" pitchFamily="18" charset="0"/>
              </a:rPr>
              <a:t>проведение групповых и (или) индивидуальных коррекционно-развивающих и компенсирующих занятий с обучающимся;</a:t>
            </a:r>
          </a:p>
          <a:p>
            <a:pPr lvl="0"/>
            <a:r>
              <a:rPr lang="ru-RU" sz="2200" dirty="0" smtClean="0">
                <a:cs typeface="Times New Roman" pitchFamily="18" charset="0"/>
              </a:rPr>
              <a:t>разработку индивидуального учебного плана обучающегося;</a:t>
            </a:r>
          </a:p>
          <a:p>
            <a:pPr lvl="0"/>
            <a:r>
              <a:rPr lang="ru-RU" sz="2200" dirty="0" smtClean="0">
                <a:cs typeface="Times New Roman" pitchFamily="18" charset="0"/>
              </a:rPr>
              <a:t>адаптацию учебных и контрольно-измерительных материалов;</a:t>
            </a:r>
          </a:p>
          <a:p>
            <a:pPr lvl="0"/>
            <a:r>
              <a:rPr lang="ru-RU" sz="2200" dirty="0" smtClean="0">
                <a:cs typeface="Times New Roman" pitchFamily="18" charset="0"/>
              </a:rPr>
              <a:t>профилактику асоциального (</a:t>
            </a:r>
            <a:r>
              <a:rPr lang="ru-RU" sz="2200" dirty="0" err="1" smtClean="0">
                <a:cs typeface="Times New Roman" pitchFamily="18" charset="0"/>
              </a:rPr>
              <a:t>девиантного</a:t>
            </a:r>
            <a:r>
              <a:rPr lang="ru-RU" sz="2200" dirty="0" smtClean="0">
                <a:cs typeface="Times New Roman" pitchFamily="18" charset="0"/>
              </a:rPr>
              <a:t>) поведения обучающегося;</a:t>
            </a:r>
          </a:p>
          <a:p>
            <a:pPr lvl="0"/>
            <a:r>
              <a:rPr lang="ru-RU" sz="2200" dirty="0" smtClean="0">
                <a:cs typeface="Times New Roman" pitchFamily="18" charset="0"/>
              </a:rPr>
              <a:t>другие условия психолого-педагогического сопровождения в рамках компетенции колледжа.</a:t>
            </a: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b="1" dirty="0" smtClean="0"/>
              <a:t>Карта развития обучающегося, получающего психолого-педагогическое сопровождение (результаты комплексного обследования)</a:t>
            </a:r>
          </a:p>
          <a:p>
            <a:endParaRPr lang="ru-RU" dirty="0" smtClean="0"/>
          </a:p>
          <a:p>
            <a:pPr lvl="0"/>
            <a:r>
              <a:rPr lang="ru-RU" dirty="0" smtClean="0"/>
              <a:t>характеристика или педагогическое представление на обучающегося;</a:t>
            </a:r>
          </a:p>
          <a:p>
            <a:pPr lvl="0"/>
            <a:r>
              <a:rPr lang="ru-RU" dirty="0" smtClean="0"/>
              <a:t>коллегиальное заключение консилиума;</a:t>
            </a:r>
          </a:p>
          <a:p>
            <a:pPr lvl="0"/>
            <a:r>
              <a:rPr lang="ru-RU" dirty="0" smtClean="0"/>
              <a:t>копии направлений на ПМПК;</a:t>
            </a:r>
          </a:p>
          <a:p>
            <a:pPr lvl="0"/>
            <a:r>
              <a:rPr lang="ru-RU" dirty="0" smtClean="0"/>
              <a:t>согласие родителей (законных представителей) на обследование и психолого-педагогическое сопровождение ребенка;</a:t>
            </a:r>
          </a:p>
          <a:p>
            <a:pPr lvl="0"/>
            <a:r>
              <a:rPr lang="ru-RU" dirty="0" smtClean="0"/>
              <a:t>данные об обучении ребенка в группе;</a:t>
            </a:r>
          </a:p>
          <a:p>
            <a:pPr lvl="0"/>
            <a:r>
              <a:rPr lang="ru-RU" dirty="0" smtClean="0"/>
              <a:t>данные по </a:t>
            </a:r>
            <a:r>
              <a:rPr lang="ru-RU" dirty="0" err="1" smtClean="0"/>
              <a:t>коррекционной-развивающей</a:t>
            </a:r>
            <a:r>
              <a:rPr lang="ru-RU" dirty="0" smtClean="0"/>
              <a:t> работе, проводимой специалистами психолого-педагогического сопровождения. </a:t>
            </a:r>
          </a:p>
          <a:p>
            <a:pPr>
              <a:buNone/>
            </a:pPr>
            <a:r>
              <a:rPr lang="ru-RU" dirty="0" smtClean="0"/>
              <a:t>!!! </a:t>
            </a:r>
            <a:r>
              <a:rPr lang="ru-RU" b="1" dirty="0" smtClean="0"/>
              <a:t>Карта развития хранится у председателя консилиума. С данными карты председатель </a:t>
            </a:r>
            <a:r>
              <a:rPr lang="ru-RU" b="1" dirty="0" err="1" smtClean="0"/>
              <a:t>ППк</a:t>
            </a:r>
            <a:r>
              <a:rPr lang="ru-RU" b="1" dirty="0" smtClean="0"/>
              <a:t> знакомит руководителей ОО, педагогов и специалистов, работающих с обучающимся.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200" b="1" dirty="0" smtClean="0"/>
              <a:t>				</a:t>
            </a:r>
            <a:r>
              <a:rPr lang="ru-RU" sz="2000" b="1" dirty="0" smtClean="0"/>
              <a:t>Документация </a:t>
            </a:r>
            <a:r>
              <a:rPr lang="ru-RU" sz="2000" b="1" dirty="0" err="1" smtClean="0"/>
              <a:t>ППк</a:t>
            </a:r>
            <a:endParaRPr lang="ru-RU" sz="2000" b="1" dirty="0" smtClean="0"/>
          </a:p>
          <a:p>
            <a:endParaRPr lang="ru-RU" sz="2000" dirty="0" smtClean="0"/>
          </a:p>
          <a:p>
            <a:pPr marL="457200" indent="-457200" algn="just">
              <a:buAutoNum type="arabicPeriod"/>
            </a:pPr>
            <a:r>
              <a:rPr lang="ru-RU" sz="2000" dirty="0" smtClean="0"/>
              <a:t>Приказ о создании </a:t>
            </a:r>
            <a:r>
              <a:rPr lang="ru-RU" sz="2000" dirty="0" err="1" smtClean="0"/>
              <a:t>ППк</a:t>
            </a:r>
            <a:r>
              <a:rPr lang="ru-RU" sz="2000" dirty="0" smtClean="0"/>
              <a:t> с утвержденным составом специалистов </a:t>
            </a:r>
            <a:r>
              <a:rPr lang="ru-RU" sz="2000" dirty="0" err="1" smtClean="0"/>
              <a:t>ППк</a:t>
            </a:r>
            <a:r>
              <a:rPr lang="ru-RU" sz="2000" dirty="0" smtClean="0"/>
              <a:t>;</a:t>
            </a:r>
          </a:p>
          <a:p>
            <a:pPr marL="457200" indent="-457200" algn="just">
              <a:buAutoNum type="arabicPeriod"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2. Положение о </a:t>
            </a:r>
            <a:r>
              <a:rPr lang="ru-RU" sz="2000" dirty="0" err="1" smtClean="0"/>
              <a:t>ППк</a:t>
            </a:r>
            <a:r>
              <a:rPr lang="ru-RU" sz="2000" dirty="0" smtClean="0"/>
              <a:t>;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3. График проведения плановых заседаний </a:t>
            </a:r>
            <a:r>
              <a:rPr lang="ru-RU" sz="2000" dirty="0" err="1" smtClean="0"/>
              <a:t>ППк</a:t>
            </a:r>
            <a:r>
              <a:rPr lang="ru-RU" sz="2000" dirty="0" smtClean="0"/>
              <a:t> на учебный год;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4. Журнал учета заседаний </a:t>
            </a:r>
            <a:r>
              <a:rPr lang="ru-RU" sz="2000" dirty="0" err="1" smtClean="0"/>
              <a:t>ППк</a:t>
            </a:r>
            <a:r>
              <a:rPr lang="ru-RU" sz="2000" dirty="0" smtClean="0"/>
              <a:t> и обучающихся, прошедших </a:t>
            </a:r>
            <a:r>
              <a:rPr lang="ru-RU" sz="2000" dirty="0" err="1" smtClean="0"/>
              <a:t>ППк</a:t>
            </a:r>
            <a:r>
              <a:rPr lang="ru-RU" sz="2000" dirty="0" smtClean="0"/>
              <a:t>; 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5. Журнал регистрации коллегиальных заключений психолого-педагогического консилиума по форме (N </a:t>
            </a:r>
            <a:r>
              <a:rPr lang="ru-RU" sz="2000" dirty="0" err="1" smtClean="0"/>
              <a:t>п</a:t>
            </a:r>
            <a:r>
              <a:rPr lang="ru-RU" sz="2000" dirty="0" smtClean="0"/>
              <a:t>/</a:t>
            </a:r>
            <a:r>
              <a:rPr lang="ru-RU" sz="2000" dirty="0" err="1" smtClean="0"/>
              <a:t>п</a:t>
            </a:r>
            <a:r>
              <a:rPr lang="ru-RU" sz="2000" dirty="0" smtClean="0"/>
              <a:t>, ФИО обучающегося, класс/группа, дата рождения, инициатор обращения, повод обращения в </a:t>
            </a:r>
            <a:r>
              <a:rPr lang="ru-RU" sz="2000" dirty="0" err="1" smtClean="0"/>
              <a:t>ППк</a:t>
            </a:r>
            <a:r>
              <a:rPr lang="ru-RU" sz="2000" dirty="0" smtClean="0"/>
              <a:t>, коллегиальное заключение, результат обращения).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424936" cy="626469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			</a:t>
            </a:r>
            <a:r>
              <a:rPr lang="ru-RU" sz="5600" b="1" dirty="0" smtClean="0"/>
              <a:t>Коллегиальное заключение</a:t>
            </a:r>
            <a:r>
              <a:rPr lang="ru-RU" sz="5600" dirty="0" smtClean="0"/>
              <a:t> </a:t>
            </a:r>
          </a:p>
          <a:p>
            <a:endParaRPr lang="ru-RU" sz="5000" dirty="0" smtClean="0"/>
          </a:p>
          <a:p>
            <a:r>
              <a:rPr lang="ru-RU" sz="5000" dirty="0" smtClean="0"/>
              <a:t>Дата "__" _____________ 20__ года</a:t>
            </a:r>
          </a:p>
          <a:p>
            <a:r>
              <a:rPr lang="ru-RU" sz="5000" dirty="0" smtClean="0"/>
              <a:t>Общие сведения</a:t>
            </a:r>
          </a:p>
          <a:p>
            <a:r>
              <a:rPr lang="ru-RU" sz="5000" dirty="0" smtClean="0"/>
              <a:t>ФИО обучающегося:</a:t>
            </a:r>
          </a:p>
          <a:p>
            <a:r>
              <a:rPr lang="ru-RU" sz="5000" dirty="0" smtClean="0"/>
              <a:t>Дата рождения обучающегося:                          Класс/группа:</a:t>
            </a:r>
          </a:p>
          <a:p>
            <a:r>
              <a:rPr lang="ru-RU" sz="5000" dirty="0" smtClean="0"/>
              <a:t>Образовательная программа:</a:t>
            </a:r>
          </a:p>
          <a:p>
            <a:r>
              <a:rPr lang="ru-RU" sz="5000" dirty="0" smtClean="0"/>
              <a:t>Причина направления на </a:t>
            </a:r>
            <a:r>
              <a:rPr lang="ru-RU" sz="5000" dirty="0" err="1" smtClean="0"/>
              <a:t>ППк</a:t>
            </a:r>
            <a:r>
              <a:rPr lang="ru-RU" sz="5000" dirty="0" smtClean="0"/>
              <a:t>:</a:t>
            </a:r>
          </a:p>
          <a:p>
            <a:r>
              <a:rPr lang="ru-RU" sz="5000" dirty="0" smtClean="0"/>
              <a:t>Коллегиальное заключение </a:t>
            </a:r>
            <a:r>
              <a:rPr lang="ru-RU" sz="5000" dirty="0" err="1" smtClean="0"/>
              <a:t>ППк</a:t>
            </a:r>
            <a:endParaRPr lang="ru-RU" sz="5000" dirty="0" smtClean="0"/>
          </a:p>
          <a:p>
            <a:r>
              <a:rPr lang="ru-RU" sz="5000" dirty="0" smtClean="0"/>
              <a:t>(выводы об имеющихся у ребенка трудностях (без указания диагноза) в развитии, обучении, адаптации (исходя из актуального запроса) и о мерах, необходимых для разрешения этих трудностей, включая определение видов, сроков оказания </a:t>
            </a:r>
            <a:r>
              <a:rPr lang="ru-RU" sz="5000" dirty="0" err="1" smtClean="0"/>
              <a:t>психолого-медико-педагогической</a:t>
            </a:r>
            <a:r>
              <a:rPr lang="ru-RU" sz="5000" dirty="0" smtClean="0"/>
              <a:t> помощи.</a:t>
            </a:r>
          </a:p>
          <a:p>
            <a:r>
              <a:rPr lang="ru-RU" sz="5000" dirty="0" smtClean="0"/>
              <a:t>Рекомендации педагогам</a:t>
            </a:r>
          </a:p>
          <a:p>
            <a:r>
              <a:rPr lang="ru-RU" sz="5000" dirty="0" smtClean="0"/>
              <a:t>Рекомендации родителям</a:t>
            </a:r>
          </a:p>
          <a:p>
            <a:r>
              <a:rPr lang="ru-RU" sz="5000" dirty="0" smtClean="0"/>
              <a:t>Приложение:    (планы   коррекционно-развивающей   работы,   индивидуальный</a:t>
            </a:r>
          </a:p>
          <a:p>
            <a:r>
              <a:rPr lang="ru-RU" sz="5000" dirty="0" smtClean="0"/>
              <a:t>образовательный маршрут и другие необходимые материалы):</a:t>
            </a:r>
          </a:p>
          <a:p>
            <a:r>
              <a:rPr lang="ru-RU" sz="5000" dirty="0" smtClean="0"/>
              <a:t> Председатель </a:t>
            </a:r>
            <a:r>
              <a:rPr lang="ru-RU" sz="5000" dirty="0" err="1" smtClean="0"/>
              <a:t>ППк</a:t>
            </a:r>
            <a:r>
              <a:rPr lang="ru-RU" sz="5000" dirty="0" smtClean="0"/>
              <a:t> _________________________________ И.О.Фамилия</a:t>
            </a:r>
          </a:p>
          <a:p>
            <a:r>
              <a:rPr lang="ru-RU" sz="5000" dirty="0" smtClean="0"/>
              <a:t> Члены </a:t>
            </a:r>
            <a:r>
              <a:rPr lang="ru-RU" sz="5000" dirty="0" err="1" smtClean="0"/>
              <a:t>ППк</a:t>
            </a:r>
            <a:r>
              <a:rPr lang="ru-RU" sz="5000" dirty="0" smtClean="0"/>
              <a:t>:</a:t>
            </a:r>
          </a:p>
          <a:p>
            <a:r>
              <a:rPr lang="ru-RU" sz="5000" dirty="0" smtClean="0"/>
              <a:t>И.О.Фамилия</a:t>
            </a:r>
          </a:p>
          <a:p>
            <a:r>
              <a:rPr lang="ru-RU" sz="5000" dirty="0" smtClean="0"/>
              <a:t>И.О.Фамилия</a:t>
            </a:r>
          </a:p>
          <a:p>
            <a:r>
              <a:rPr lang="ru-RU" sz="5000" dirty="0" smtClean="0"/>
              <a:t> С решением ознакомлен(а) _____________/____________________________________</a:t>
            </a:r>
          </a:p>
          <a:p>
            <a:r>
              <a:rPr lang="ru-RU" sz="5000" dirty="0" smtClean="0"/>
              <a:t>(подпись и ФИО (полностью) родителя (законного представителя)</a:t>
            </a:r>
          </a:p>
          <a:p>
            <a:r>
              <a:rPr lang="ru-RU" sz="5000" dirty="0" smtClean="0"/>
              <a:t> С решением согласен (на) _____________/____________________________________</a:t>
            </a:r>
          </a:p>
          <a:p>
            <a:r>
              <a:rPr lang="ru-RU" sz="5000" dirty="0" smtClean="0"/>
              <a:t>(подпись и ФИО (полностью) родителя (законного представителя)</a:t>
            </a:r>
          </a:p>
          <a:p>
            <a:r>
              <a:rPr lang="ru-RU" sz="5000" dirty="0" smtClean="0"/>
              <a:t>С решением согласен(на) частично, не согласен(на) с пунктами: _____________</a:t>
            </a:r>
          </a:p>
          <a:p>
            <a:r>
              <a:rPr lang="ru-RU" sz="5000" dirty="0" smtClean="0"/>
              <a:t>___________________________________________________________________________</a:t>
            </a:r>
          </a:p>
          <a:p>
            <a:r>
              <a:rPr lang="ru-RU" sz="5000" dirty="0" smtClean="0"/>
              <a:t>___________________________________________________________________________</a:t>
            </a:r>
          </a:p>
          <a:p>
            <a:r>
              <a:rPr lang="ru-RU" sz="5000" dirty="0" smtClean="0"/>
              <a:t> </a:t>
            </a:r>
          </a:p>
          <a:p>
            <a:r>
              <a:rPr lang="ru-RU" sz="5000" dirty="0" smtClean="0"/>
              <a:t>______________/____________________________________________________________</a:t>
            </a:r>
          </a:p>
          <a:p>
            <a:r>
              <a:rPr lang="ru-RU" sz="5000" dirty="0" smtClean="0"/>
              <a:t>(подпись и ФИО (полностью) родителя (законного представителя)</a:t>
            </a:r>
          </a:p>
          <a:p>
            <a:r>
              <a:rPr lang="ru-RU" sz="5000" dirty="0" smtClean="0"/>
              <a:t> </a:t>
            </a:r>
          </a:p>
          <a:p>
            <a:pPr>
              <a:buNone/>
            </a:pPr>
            <a:endParaRPr lang="ru-RU" sz="5000" dirty="0" smtClean="0"/>
          </a:p>
          <a:p>
            <a:pPr lvl="0">
              <a:buNone/>
            </a:pPr>
            <a:endParaRPr lang="ru-RU" sz="5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Согласие родителей (законных представителей) обучающегося</a:t>
            </a:r>
          </a:p>
          <a:p>
            <a:pPr>
              <a:buNone/>
            </a:pPr>
            <a:r>
              <a:rPr lang="ru-RU" sz="2000" b="1" dirty="0" smtClean="0"/>
              <a:t>           на проведение психолого-педагогического обследования</a:t>
            </a:r>
          </a:p>
          <a:p>
            <a:pPr>
              <a:buNone/>
            </a:pPr>
            <a:r>
              <a:rPr lang="ru-RU" sz="2000" b="1" dirty="0" smtClean="0"/>
              <a:t>                             специалистами </a:t>
            </a:r>
            <a:r>
              <a:rPr lang="ru-RU" sz="2000" b="1" dirty="0" err="1" smtClean="0"/>
              <a:t>ППк</a:t>
            </a:r>
            <a:endParaRPr lang="ru-RU" sz="2000" b="1" dirty="0" smtClean="0"/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 algn="just"/>
            <a:r>
              <a:rPr lang="ru-RU" sz="2000" dirty="0" smtClean="0"/>
              <a:t>Я, (ФИО родителя (законного представителя) обучающегося (ФИО),</a:t>
            </a:r>
          </a:p>
          <a:p>
            <a:pPr algn="just">
              <a:buNone/>
            </a:pPr>
            <a:r>
              <a:rPr lang="ru-RU" sz="2000" dirty="0" smtClean="0"/>
              <a:t>      являясь родителем (законным представителем)(ФИО, класс/группа, в котором/ой обучается обучающийся, дата  рождения(</a:t>
            </a:r>
            <a:r>
              <a:rPr lang="ru-RU" sz="2000" dirty="0" err="1" smtClean="0"/>
              <a:t>дд.мм.гг</a:t>
            </a:r>
            <a:r>
              <a:rPr lang="ru-RU" sz="2000" dirty="0" smtClean="0"/>
              <a:t>.)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      Выражаю согласие на проведение психолого-педагогического обследования.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Дата</a:t>
            </a:r>
          </a:p>
          <a:p>
            <a:pPr algn="just">
              <a:buNone/>
            </a:pPr>
            <a:r>
              <a:rPr lang="ru-RU" sz="2000" dirty="0" smtClean="0"/>
              <a:t>Подпись</a:t>
            </a:r>
          </a:p>
          <a:p>
            <a:pPr algn="just">
              <a:buNone/>
            </a:pPr>
            <a:r>
              <a:rPr lang="ru-RU" sz="2000" dirty="0" smtClean="0"/>
              <a:t> </a:t>
            </a:r>
          </a:p>
          <a:p>
            <a:pPr algn="just">
              <a:buNone/>
            </a:pPr>
            <a:r>
              <a:rPr lang="ru-RU" sz="2000" dirty="0" smtClean="0"/>
              <a:t> 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4726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cs typeface="Times New Roman" pitchFamily="18" charset="0"/>
              </a:rPr>
              <a:t>Статья 79. Организация получения образования обучающимися с ограниченными возможностями здоровья </a:t>
            </a:r>
          </a:p>
          <a:p>
            <a:pPr algn="just">
              <a:buNone/>
            </a:pPr>
            <a:endParaRPr lang="ru-RU" sz="2000" b="1" dirty="0" smtClean="0">
              <a:cs typeface="Times New Roman" pitchFamily="18" charset="0"/>
            </a:endParaRPr>
          </a:p>
          <a:p>
            <a:pPr algn="just"/>
            <a:r>
              <a:rPr lang="ru-RU" sz="2000" dirty="0" smtClean="0">
                <a:cs typeface="Times New Roman" pitchFamily="18" charset="0"/>
              </a:rPr>
              <a:t>Создание специальных условий для обучения: </a:t>
            </a:r>
          </a:p>
          <a:p>
            <a:pPr algn="just">
              <a:buNone/>
            </a:pPr>
            <a:r>
              <a:rPr lang="ru-RU" sz="2000" dirty="0" smtClean="0">
                <a:cs typeface="Times New Roman" pitchFamily="18" charset="0"/>
              </a:rPr>
              <a:t>-	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cs typeface="Times New Roman" pitchFamily="18" charset="0"/>
              </a:rPr>
              <a:t>предоставление услуг ассистента (помощника), оказывающего обучающимся необходимую техническую помощь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cs typeface="Times New Roman" pitchFamily="18" charset="0"/>
              </a:rPr>
              <a:t>проведение групповых и индивидуальных коррекционных занятий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cs typeface="Times New Roman" pitchFamily="18" charset="0"/>
              </a:rPr>
              <a:t>обеспечение доступа в здания организаций, осуществляющих образовательную деятельность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cs typeface="Times New Roman" pitchFamily="18" charset="0"/>
              </a:rPr>
              <a:t>другие условия, без которых невозможно или затруднено освоение образовательных программ обучающимися с ограниченными возможностями здоровья.</a:t>
            </a:r>
            <a:endParaRPr lang="ru-RU" sz="20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604867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800" b="1" dirty="0" smtClean="0"/>
              <a:t>Протокол заседания психолого-педагогического консилиума</a:t>
            </a:r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( наименование ОО)</a:t>
            </a:r>
          </a:p>
          <a:p>
            <a:pPr>
              <a:buNone/>
            </a:pPr>
            <a:r>
              <a:rPr lang="ru-RU" sz="4800" dirty="0" smtClean="0"/>
              <a:t> </a:t>
            </a:r>
          </a:p>
          <a:p>
            <a:pPr>
              <a:buNone/>
            </a:pPr>
            <a:r>
              <a:rPr lang="ru-RU" sz="4800" dirty="0" smtClean="0"/>
              <a:t>N ____                                           от "__" __________ 20__ г.</a:t>
            </a:r>
          </a:p>
          <a:p>
            <a:pPr>
              <a:buNone/>
            </a:pPr>
            <a:r>
              <a:rPr lang="ru-RU" sz="4800" dirty="0" smtClean="0"/>
              <a:t> </a:t>
            </a:r>
          </a:p>
          <a:p>
            <a:pPr>
              <a:buNone/>
            </a:pPr>
            <a:r>
              <a:rPr lang="ru-RU" sz="4800" dirty="0" smtClean="0"/>
              <a:t>Присутствовали: И.О.Фамилия (должность в ОО, роль в  </a:t>
            </a:r>
            <a:r>
              <a:rPr lang="ru-RU" sz="4800" dirty="0" err="1" smtClean="0"/>
              <a:t>ППк</a:t>
            </a:r>
            <a:r>
              <a:rPr lang="ru-RU" sz="4800" dirty="0" smtClean="0"/>
              <a:t>),  И.О.Фамилия</a:t>
            </a:r>
          </a:p>
          <a:p>
            <a:pPr>
              <a:buNone/>
            </a:pPr>
            <a:r>
              <a:rPr lang="ru-RU" sz="4800" dirty="0" smtClean="0"/>
              <a:t>(мать/отец ФИО обучающегося).</a:t>
            </a:r>
          </a:p>
          <a:p>
            <a:pPr>
              <a:buNone/>
            </a:pPr>
            <a:r>
              <a:rPr lang="ru-RU" sz="4800" dirty="0" smtClean="0"/>
              <a:t>Повестка дня:</a:t>
            </a:r>
          </a:p>
          <a:p>
            <a:pPr>
              <a:buNone/>
            </a:pPr>
            <a:r>
              <a:rPr lang="ru-RU" sz="4800" dirty="0" smtClean="0"/>
              <a:t> 1. ...</a:t>
            </a:r>
          </a:p>
          <a:p>
            <a:pPr>
              <a:buNone/>
            </a:pPr>
            <a:r>
              <a:rPr lang="ru-RU" sz="4800" dirty="0" smtClean="0"/>
              <a:t>2. ...</a:t>
            </a:r>
          </a:p>
          <a:p>
            <a:pPr>
              <a:buNone/>
            </a:pPr>
            <a:r>
              <a:rPr lang="ru-RU" sz="4800" dirty="0" smtClean="0"/>
              <a:t> Ход заседания </a:t>
            </a:r>
            <a:r>
              <a:rPr lang="ru-RU" sz="4800" dirty="0" err="1" smtClean="0"/>
              <a:t>ППк</a:t>
            </a:r>
            <a:r>
              <a:rPr lang="ru-RU" sz="4800" dirty="0" smtClean="0"/>
              <a:t>:</a:t>
            </a:r>
          </a:p>
          <a:p>
            <a:pPr>
              <a:buNone/>
            </a:pPr>
            <a:r>
              <a:rPr lang="ru-RU" sz="4800" dirty="0" smtClean="0"/>
              <a:t> 1. ...</a:t>
            </a:r>
          </a:p>
          <a:p>
            <a:pPr>
              <a:buNone/>
            </a:pPr>
            <a:r>
              <a:rPr lang="ru-RU" sz="4800" dirty="0" smtClean="0"/>
              <a:t>2. ...</a:t>
            </a:r>
          </a:p>
          <a:p>
            <a:pPr>
              <a:buNone/>
            </a:pPr>
            <a:r>
              <a:rPr lang="ru-RU" sz="4800" dirty="0" smtClean="0"/>
              <a:t> Решение </a:t>
            </a:r>
            <a:r>
              <a:rPr lang="ru-RU" sz="4800" dirty="0" err="1" smtClean="0"/>
              <a:t>ППк</a:t>
            </a:r>
            <a:r>
              <a:rPr lang="ru-RU" sz="4800" dirty="0" smtClean="0"/>
              <a:t>:</a:t>
            </a:r>
          </a:p>
          <a:p>
            <a:pPr>
              <a:buNone/>
            </a:pPr>
            <a:r>
              <a:rPr lang="ru-RU" sz="4800" dirty="0" smtClean="0"/>
              <a:t> 1. ...</a:t>
            </a:r>
          </a:p>
          <a:p>
            <a:pPr>
              <a:buNone/>
            </a:pPr>
            <a:r>
              <a:rPr lang="ru-RU" sz="4800" dirty="0" smtClean="0"/>
              <a:t>2. ...</a:t>
            </a:r>
          </a:p>
          <a:p>
            <a:pPr>
              <a:buNone/>
            </a:pPr>
            <a:r>
              <a:rPr lang="ru-RU" sz="4800" dirty="0" smtClean="0"/>
              <a:t> Приложения  (характеристики,   представления  на  обучающегося,  результаты</a:t>
            </a:r>
          </a:p>
          <a:p>
            <a:pPr>
              <a:buNone/>
            </a:pPr>
            <a:r>
              <a:rPr lang="ru-RU" sz="4800" dirty="0" smtClean="0"/>
              <a:t>продуктивной деятельности обучающегося, копии рабочих тетрадей, контрольных</a:t>
            </a:r>
          </a:p>
          <a:p>
            <a:pPr>
              <a:buNone/>
            </a:pPr>
            <a:r>
              <a:rPr lang="ru-RU" sz="4800" dirty="0" smtClean="0"/>
              <a:t>и проверочных работ и другие необходимые материалы):</a:t>
            </a:r>
          </a:p>
          <a:p>
            <a:pPr>
              <a:buNone/>
            </a:pPr>
            <a:r>
              <a:rPr lang="ru-RU" sz="4800" dirty="0" smtClean="0"/>
              <a:t> </a:t>
            </a:r>
          </a:p>
          <a:p>
            <a:pPr>
              <a:buNone/>
            </a:pPr>
            <a:r>
              <a:rPr lang="ru-RU" sz="4800" dirty="0" smtClean="0"/>
              <a:t>1. ...</a:t>
            </a:r>
          </a:p>
          <a:p>
            <a:pPr>
              <a:buNone/>
            </a:pPr>
            <a:r>
              <a:rPr lang="ru-RU" sz="4800" dirty="0" smtClean="0"/>
              <a:t>2. ...</a:t>
            </a:r>
          </a:p>
          <a:p>
            <a:pPr>
              <a:buNone/>
            </a:pPr>
            <a:r>
              <a:rPr lang="ru-RU" sz="4800" smtClean="0"/>
              <a:t>Председатель </a:t>
            </a:r>
            <a:r>
              <a:rPr lang="ru-RU" sz="4800" dirty="0" err="1" smtClean="0"/>
              <a:t>ППк</a:t>
            </a:r>
            <a:r>
              <a:rPr lang="ru-RU" sz="4800" dirty="0" smtClean="0"/>
              <a:t> ______________________________________ И.О.Фамилия</a:t>
            </a:r>
          </a:p>
          <a:p>
            <a:pPr>
              <a:buNone/>
            </a:pPr>
            <a:r>
              <a:rPr lang="ru-RU" sz="4800" dirty="0" smtClean="0"/>
              <a:t> </a:t>
            </a:r>
          </a:p>
          <a:p>
            <a:pPr>
              <a:buNone/>
            </a:pPr>
            <a:r>
              <a:rPr lang="ru-RU" sz="4800" dirty="0" smtClean="0"/>
              <a:t>    Члены </a:t>
            </a:r>
            <a:r>
              <a:rPr lang="ru-RU" sz="4800" dirty="0" err="1" smtClean="0"/>
              <a:t>ППк</a:t>
            </a:r>
            <a:r>
              <a:rPr lang="ru-RU" sz="4800" dirty="0" smtClean="0"/>
              <a:t>:</a:t>
            </a:r>
          </a:p>
          <a:p>
            <a:pPr>
              <a:buNone/>
            </a:pPr>
            <a:r>
              <a:rPr lang="ru-RU" sz="4800" dirty="0" smtClean="0"/>
              <a:t>        И.О.Фамилия</a:t>
            </a:r>
          </a:p>
          <a:p>
            <a:pPr>
              <a:buNone/>
            </a:pPr>
            <a:r>
              <a:rPr lang="ru-RU" sz="4800" dirty="0" smtClean="0"/>
              <a:t>        И.О.Фамилия</a:t>
            </a:r>
          </a:p>
          <a:p>
            <a:pPr>
              <a:buNone/>
            </a:pPr>
            <a:r>
              <a:rPr lang="ru-RU" sz="4800" dirty="0" smtClean="0"/>
              <a:t> </a:t>
            </a:r>
          </a:p>
          <a:p>
            <a:pPr>
              <a:buNone/>
            </a:pPr>
            <a:r>
              <a:rPr lang="ru-RU" sz="4800" dirty="0" smtClean="0"/>
              <a:t>    Другие присутствующие на заседании:</a:t>
            </a:r>
          </a:p>
          <a:p>
            <a:pPr>
              <a:buNone/>
            </a:pPr>
            <a:r>
              <a:rPr lang="ru-RU" sz="4800" dirty="0" smtClean="0"/>
              <a:t>        И.О.Фамилия</a:t>
            </a:r>
          </a:p>
          <a:p>
            <a:pPr>
              <a:buNone/>
            </a:pPr>
            <a:r>
              <a:rPr lang="ru-RU" sz="4400" dirty="0" smtClean="0"/>
              <a:t>        И.О.Фамилия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 </a:t>
            </a:r>
          </a:p>
          <a:p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3346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cs typeface="Times New Roman" pitchFamily="18" charset="0"/>
              </a:rPr>
              <a:t>Статья 48 «Обязанности и ответственность педагогических работников» 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ru-RU" sz="2000" dirty="0" smtClean="0">
                <a:cs typeface="Times New Roman" pitchFamily="18" charset="0"/>
              </a:rPr>
              <a:t>!!! обязывает всех педагогов учитывать особенности психофизического развития обучающихся и состояние их здоровья, соблюдать специальные условия, необходимые для получения образования лицами с ограниченными возможностями здоровья, взаимодействовать при необходимости с медицинскими организациями.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cs typeface="Times New Roman" pitchFamily="18" charset="0"/>
              </a:rPr>
              <a:t>Определение и дифференциация понятий «ограниченные возможности здоровья» и «инвалидность»</a:t>
            </a:r>
          </a:p>
          <a:p>
            <a:pPr algn="ctr">
              <a:buNone/>
            </a:pPr>
            <a:endParaRPr lang="ru-RU" sz="2000" b="1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cs typeface="Times New Roman" pitchFamily="18" charset="0"/>
              </a:rPr>
              <a:t>!!! В Федеральном законе от 24 ноября 1995 года № 181-ФЗ «О социальной защите инвалидов в РФ», статье 1, дается следующая характеристика лица, </a:t>
            </a:r>
            <a:r>
              <a:rPr lang="ru-RU" sz="2000" b="1" dirty="0" smtClean="0">
                <a:cs typeface="Times New Roman" pitchFamily="18" charset="0"/>
              </a:rPr>
              <a:t>которое признается инвалидом</a:t>
            </a:r>
            <a:r>
              <a:rPr lang="ru-RU" sz="2000" dirty="0" smtClean="0">
                <a:cs typeface="Times New Roman" pitchFamily="18" charset="0"/>
              </a:rPr>
              <a:t>: «…лицо, которое имеет нарушение здоровья </a:t>
            </a:r>
            <a:r>
              <a:rPr lang="ru-RU" sz="2000" b="1" dirty="0" smtClean="0">
                <a:cs typeface="Times New Roman" pitchFamily="18" charset="0"/>
              </a:rPr>
              <a:t>со стойким расстройством функций организма</a:t>
            </a:r>
            <a:r>
              <a:rPr lang="ru-RU" sz="2000" dirty="0" smtClean="0">
                <a:cs typeface="Times New Roman" pitchFamily="18" charset="0"/>
              </a:rPr>
              <a:t>, обусловленное заболеваниями, последствиями травм или дефектами, приводящее </a:t>
            </a:r>
            <a:r>
              <a:rPr lang="ru-RU" sz="2000" b="1" dirty="0" smtClean="0">
                <a:cs typeface="Times New Roman" pitchFamily="18" charset="0"/>
              </a:rPr>
              <a:t>к ограничению жизнедеятельности </a:t>
            </a:r>
            <a:r>
              <a:rPr lang="ru-RU" sz="2000" dirty="0" smtClean="0">
                <a:cs typeface="Times New Roman" pitchFamily="18" charset="0"/>
              </a:rPr>
              <a:t>и вызывающее необходимость его социальной защиты». </a:t>
            </a:r>
          </a:p>
          <a:p>
            <a:pPr algn="just">
              <a:buNone/>
            </a:pPr>
            <a:r>
              <a:rPr lang="ru-RU" sz="2000" dirty="0" smtClean="0">
                <a:cs typeface="Times New Roman" pitchFamily="18" charset="0"/>
              </a:rPr>
              <a:t>!!! </a:t>
            </a:r>
            <a:r>
              <a:rPr lang="ru-RU" sz="2000" b="1" dirty="0" smtClean="0">
                <a:cs typeface="Times New Roman" pitchFamily="18" charset="0"/>
              </a:rPr>
              <a:t>Под ограничением жизнедеятельности понимается </a:t>
            </a:r>
            <a:r>
              <a:rPr lang="ru-RU" sz="2000" dirty="0" smtClean="0">
                <a:cs typeface="Times New Roman" pitchFamily="18" charset="0"/>
              </a:rPr>
              <a:t>«полная или частичная утрата лицом способности или возможности осуществлять самообслуживание, самостоятельно передвигаться, ориентироваться, общаться, контролировать свое поведение, обучаться и заниматься трудовой деятельностью» (Инвалидность устанавливается в ходе освидетельствования в Бюро медико-социальной экспертизы).</a:t>
            </a:r>
            <a:endParaRPr lang="ru-RU" sz="2000" b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cs typeface="Times New Roman" pitchFamily="18" charset="0"/>
              </a:rPr>
              <a:t>!!! </a:t>
            </a:r>
            <a:r>
              <a:rPr lang="ru-RU" sz="2000" b="1" i="1" dirty="0" smtClean="0">
                <a:cs typeface="Times New Roman" pitchFamily="18" charset="0"/>
              </a:rPr>
              <a:t>Наряду с термином «инвалид» в Российском законодательстве используются и другие понятия для обозначения групп лиц, имеющих нарушения здоровья и нуждающихся в той или иной государственной поддержке.</a:t>
            </a:r>
          </a:p>
          <a:p>
            <a:pPr algn="just">
              <a:buNone/>
            </a:pPr>
            <a:endParaRPr lang="ru-RU" sz="2000" b="1" i="1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cs typeface="Times New Roman" pitchFamily="18" charset="0"/>
              </a:rPr>
              <a:t>		В Федеральном законе от 29.12.2012 г. № 273-ФЗ «Об образовании в Российской Федерации» </a:t>
            </a:r>
            <a:r>
              <a:rPr lang="ru-RU" sz="2000" b="1" dirty="0" smtClean="0">
                <a:cs typeface="Times New Roman" pitchFamily="18" charset="0"/>
              </a:rPr>
              <a:t>«обучающийся с ограниченными возможностями здоровья»</a:t>
            </a:r>
            <a:r>
              <a:rPr lang="ru-RU" sz="2000" dirty="0" smtClean="0">
                <a:cs typeface="Times New Roman" pitchFamily="18" charset="0"/>
              </a:rPr>
              <a:t> определяется как «лицо, имеющее недостатки в физическом и (или) психическом развитии, подтвержденные </a:t>
            </a:r>
            <a:r>
              <a:rPr lang="ru-RU" sz="2000" b="1" dirty="0" err="1" smtClean="0">
                <a:cs typeface="Times New Roman" pitchFamily="18" charset="0"/>
              </a:rPr>
              <a:t>психологомедико-педагогической</a:t>
            </a:r>
            <a:r>
              <a:rPr lang="ru-RU" sz="2000" b="1" dirty="0" smtClean="0">
                <a:cs typeface="Times New Roman" pitchFamily="18" charset="0"/>
              </a:rPr>
              <a:t> комиссией </a:t>
            </a:r>
            <a:r>
              <a:rPr lang="ru-RU" sz="2000" dirty="0" smtClean="0">
                <a:cs typeface="Times New Roman" pitchFamily="18" charset="0"/>
              </a:rPr>
              <a:t>и препятствующие получению образования без создания специальных условий».</a:t>
            </a:r>
            <a:endParaRPr lang="ru-RU" sz="2000" b="1" i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04664"/>
            <a:ext cx="8003232" cy="5976664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algn="just"/>
            <a:r>
              <a:rPr lang="ru-RU" sz="8000" b="1" dirty="0" smtClean="0">
                <a:cs typeface="Times New Roman" pitchFamily="18" charset="0"/>
              </a:rPr>
              <a:t>Распоряжение Министерства просвещения РФ от 9 сентября 2019 г. № Р-93 "Об утверждении примерного Положения о психолого-педагогическом консилиуме образовательной организации".</a:t>
            </a:r>
          </a:p>
          <a:p>
            <a:pPr algn="just"/>
            <a:r>
              <a:rPr lang="ru-RU" sz="8000" dirty="0" smtClean="0">
                <a:cs typeface="Times New Roman" pitchFamily="18" charset="0"/>
              </a:rPr>
              <a:t>Психолого-педагогический консилиум (</a:t>
            </a:r>
            <a:r>
              <a:rPr lang="ru-RU" sz="8000" dirty="0" err="1" smtClean="0">
                <a:cs typeface="Times New Roman" pitchFamily="18" charset="0"/>
              </a:rPr>
              <a:t>ППк</a:t>
            </a:r>
            <a:r>
              <a:rPr lang="ru-RU" sz="8000" dirty="0" smtClean="0">
                <a:cs typeface="Times New Roman" pitchFamily="18" charset="0"/>
              </a:rPr>
              <a:t>) образовательной организации создается в рамках выполнения мероприятий по обеспечению получения общего и дополнительного образования лицами с инвалидностью и обучающимися с ограниченными возможностями здоровья в специальных условиях. </a:t>
            </a:r>
          </a:p>
          <a:p>
            <a:pPr algn="just"/>
            <a:endParaRPr lang="ru-RU" sz="8000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ru-RU" sz="8000" dirty="0" smtClean="0">
                <a:cs typeface="Times New Roman" pitchFamily="18" charset="0"/>
              </a:rPr>
              <a:t>!!!  </a:t>
            </a:r>
            <a:r>
              <a:rPr lang="ru-RU" sz="8000" b="1" dirty="0" smtClean="0">
                <a:cs typeface="Times New Roman" pitchFamily="18" charset="0"/>
              </a:rPr>
              <a:t>Но профессиональная образовательная организация также вправе создавать </a:t>
            </a:r>
            <a:r>
              <a:rPr lang="ru-RU" sz="8000" b="1" dirty="0" err="1" smtClean="0">
                <a:cs typeface="Times New Roman" pitchFamily="18" charset="0"/>
              </a:rPr>
              <a:t>ППк</a:t>
            </a:r>
            <a:r>
              <a:rPr lang="ru-RU" sz="8000" dirty="0" smtClean="0">
                <a:cs typeface="Times New Roman" pitchFamily="18" charset="0"/>
              </a:rPr>
              <a:t>, если принимает на обучение инвалидов и лиц с ОВЗ, являющихся несовершеннолетними, т.к. в соответствии с частью 1 статьи 27  «Закона об образовании в РФ» образовательные организации самостоятельны в формировании своей структуры и могут иметь психологические и социально-педагогические службы, обеспечивающие социальную адаптацию и реабилитацию нуждающихся в ней обучающихся</a:t>
            </a:r>
          </a:p>
          <a:p>
            <a:pPr algn="just">
              <a:buNone/>
            </a:pPr>
            <a:r>
              <a:rPr lang="ru-RU" sz="8000" dirty="0" smtClean="0">
                <a:cs typeface="Times New Roman" pitchFamily="18" charset="0"/>
              </a:rPr>
              <a:t>!!! </a:t>
            </a:r>
            <a:r>
              <a:rPr lang="ru-RU" sz="8000" b="1" dirty="0" smtClean="0">
                <a:cs typeface="Times New Roman" pitchFamily="18" charset="0"/>
              </a:rPr>
              <a:t>К задачам </a:t>
            </a:r>
            <a:r>
              <a:rPr lang="ru-RU" sz="8000" b="1" dirty="0" err="1" smtClean="0">
                <a:cs typeface="Times New Roman" pitchFamily="18" charset="0"/>
              </a:rPr>
              <a:t>ППк</a:t>
            </a:r>
            <a:r>
              <a:rPr lang="ru-RU" sz="8000" b="1" dirty="0" smtClean="0">
                <a:cs typeface="Times New Roman" pitchFamily="18" charset="0"/>
              </a:rPr>
              <a:t> </a:t>
            </a:r>
            <a:r>
              <a:rPr lang="ru-RU" sz="8000" dirty="0" smtClean="0">
                <a:cs typeface="Times New Roman" pitchFamily="18" charset="0"/>
              </a:rPr>
              <a:t>в таком случае может относиться определение трудностей в обучении и разработка рекомендаций по созданию специальных условий для получения инвалидами и лицами с ОВЗ соответствующего уровня образования.</a:t>
            </a:r>
          </a:p>
          <a:p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>
                <a:cs typeface="Times New Roman" pitchFamily="18" charset="0"/>
              </a:rPr>
              <a:t>!!!  </a:t>
            </a:r>
            <a:r>
              <a:rPr lang="ru-RU" b="1" dirty="0" err="1" smtClean="0">
                <a:cs typeface="Times New Roman" pitchFamily="18" charset="0"/>
              </a:rPr>
              <a:t>Психолого-медико-педагогическая</a:t>
            </a:r>
            <a:r>
              <a:rPr lang="ru-RU" b="1" dirty="0" smtClean="0">
                <a:cs typeface="Times New Roman" pitchFamily="18" charset="0"/>
              </a:rPr>
              <a:t> комиссия (ПМПК) несет ответственность за</a:t>
            </a:r>
          </a:p>
          <a:p>
            <a:pPr algn="just">
              <a:buNone/>
            </a:pPr>
            <a:r>
              <a:rPr lang="ru-RU" dirty="0" smtClean="0">
                <a:cs typeface="Times New Roman" pitchFamily="18" charset="0"/>
              </a:rPr>
              <a:t> -	определение статуса ребенка, т.е. присвоение ему статуса «ребенок с ограниченными возможностями здоровья;</a:t>
            </a:r>
          </a:p>
          <a:p>
            <a:pPr algn="just">
              <a:buFontTx/>
              <a:buChar char="-"/>
            </a:pPr>
            <a:r>
              <a:rPr lang="ru-RU" dirty="0" smtClean="0">
                <a:cs typeface="Times New Roman" pitchFamily="18" charset="0"/>
              </a:rPr>
              <a:t>определение потребности или отсутствия в создании для ребенка специальных образовательных условий. </a:t>
            </a:r>
          </a:p>
          <a:p>
            <a:pPr algn="just"/>
            <a:endParaRPr lang="ru-RU" b="1" dirty="0" smtClean="0">
              <a:cs typeface="Times New Roman" pitchFamily="18" charset="0"/>
            </a:endParaRPr>
          </a:p>
          <a:p>
            <a:pPr algn="just"/>
            <a:endParaRPr lang="ru-RU" b="1" dirty="0" smtClean="0">
              <a:cs typeface="Times New Roman" pitchFamily="18" charset="0"/>
            </a:endParaRPr>
          </a:p>
          <a:p>
            <a:pPr algn="just"/>
            <a:endParaRPr lang="ru-RU" b="1" dirty="0" smtClean="0">
              <a:cs typeface="Times New Roman" pitchFamily="18" charset="0"/>
            </a:endParaRPr>
          </a:p>
          <a:p>
            <a:pPr algn="just"/>
            <a:r>
              <a:rPr lang="ru-RU" b="1" dirty="0" smtClean="0">
                <a:cs typeface="Times New Roman" pitchFamily="18" charset="0"/>
              </a:rPr>
              <a:t>Консилиум (</a:t>
            </a:r>
            <a:r>
              <a:rPr lang="ru-RU" b="1" dirty="0" err="1" smtClean="0">
                <a:cs typeface="Times New Roman" pitchFamily="18" charset="0"/>
              </a:rPr>
              <a:t>ППк</a:t>
            </a:r>
            <a:r>
              <a:rPr lang="ru-RU" b="1" dirty="0" smtClean="0">
                <a:cs typeface="Times New Roman" pitchFamily="18" charset="0"/>
              </a:rPr>
              <a:t>) образовательной организации несет ответственность за </a:t>
            </a:r>
          </a:p>
          <a:p>
            <a:pPr algn="just">
              <a:buNone/>
            </a:pPr>
            <a:r>
              <a:rPr lang="ru-RU" b="1" dirty="0" smtClean="0">
                <a:cs typeface="Times New Roman" pitchFamily="18" charset="0"/>
              </a:rPr>
              <a:t>	- </a:t>
            </a:r>
            <a:r>
              <a:rPr lang="ru-RU" dirty="0" smtClean="0">
                <a:cs typeface="Times New Roman" pitchFamily="18" charset="0"/>
              </a:rPr>
              <a:t>создание и реализацию необходимых условий, которые «прописаны» в заключении ПМПК и/или ИПРА (индивидуальная программа реабилитации или </a:t>
            </a:r>
            <a:r>
              <a:rPr lang="ru-RU" dirty="0" err="1" smtClean="0">
                <a:cs typeface="Times New Roman" pitchFamily="18" charset="0"/>
              </a:rPr>
              <a:t>абилитации</a:t>
            </a:r>
            <a:r>
              <a:rPr lang="ru-RU" dirty="0" smtClean="0">
                <a:cs typeface="Times New Roman" pitchFamily="18" charset="0"/>
              </a:rPr>
              <a:t>, которая утверждается руководителем соответствующего бюро)!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620688"/>
            <a:ext cx="8003232" cy="55054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cs typeface="Times New Roman" pitchFamily="18" charset="0"/>
              </a:rPr>
              <a:t>Психолого-педагогический консилиум (</a:t>
            </a:r>
            <a:r>
              <a:rPr lang="ru-RU" sz="2000" b="1" dirty="0" err="1" smtClean="0">
                <a:cs typeface="Times New Roman" pitchFamily="18" charset="0"/>
              </a:rPr>
              <a:t>ППк</a:t>
            </a:r>
            <a:r>
              <a:rPr lang="ru-RU" sz="2000" b="1" dirty="0" smtClean="0">
                <a:cs typeface="Times New Roman" pitchFamily="18" charset="0"/>
              </a:rPr>
              <a:t>) образовательной организации СПО - это</a:t>
            </a:r>
          </a:p>
          <a:p>
            <a:pPr>
              <a:buNone/>
            </a:pPr>
            <a:endParaRPr lang="ru-RU" sz="2000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cs typeface="Times New Roman" pitchFamily="18" charset="0"/>
              </a:rPr>
              <a:t>    !!! </a:t>
            </a:r>
            <a:r>
              <a:rPr lang="ru-RU" sz="2000" b="1" dirty="0" smtClean="0">
                <a:cs typeface="Times New Roman" pitchFamily="18" charset="0"/>
              </a:rPr>
              <a:t>Объединение, совещательный, систематически действующий орган колледжа,</a:t>
            </a:r>
            <a:r>
              <a:rPr lang="ru-RU" sz="2000" dirty="0" smtClean="0">
                <a:cs typeface="Times New Roman" pitchFamily="18" charset="0"/>
              </a:rPr>
              <a:t> организуемый для комплексного, всестороннего, динамического, </a:t>
            </a:r>
            <a:r>
              <a:rPr lang="ru-RU" sz="2000" dirty="0" err="1" smtClean="0">
                <a:cs typeface="Times New Roman" pitchFamily="18" charset="0"/>
              </a:rPr>
              <a:t>диагностико</a:t>
            </a:r>
            <a:r>
              <a:rPr lang="ru-RU" sz="2000" dirty="0" smtClean="0">
                <a:cs typeface="Times New Roman" pitchFamily="18" charset="0"/>
              </a:rPr>
              <a:t> - коррекционного сопровождения обучающегося, у которого возникают трудности адаптации к условиям обучения и воспитания.</a:t>
            </a:r>
          </a:p>
          <a:p>
            <a:pPr algn="just">
              <a:buNone/>
            </a:pPr>
            <a:endParaRPr lang="ru-RU" sz="2000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cs typeface="Times New Roman" pitchFamily="18" charset="0"/>
              </a:rPr>
              <a:t>!!! </a:t>
            </a:r>
            <a:r>
              <a:rPr lang="ru-RU" sz="2000" b="1" dirty="0" err="1" smtClean="0">
                <a:cs typeface="Times New Roman" pitchFamily="18" charset="0"/>
              </a:rPr>
              <a:t>ППк</a:t>
            </a:r>
            <a:r>
              <a:rPr lang="ru-RU" sz="2000" b="1" dirty="0" smtClean="0">
                <a:cs typeface="Times New Roman" pitchFamily="18" charset="0"/>
              </a:rPr>
              <a:t> - это коллективный метод изучения личности обучающегося, студента. </a:t>
            </a:r>
            <a:r>
              <a:rPr lang="ru-RU" sz="2000" dirty="0" smtClean="0">
                <a:cs typeface="Times New Roman" pitchFamily="18" charset="0"/>
              </a:rPr>
              <a:t>Это одна из форм взаимодействия руководителей, специалистов и педагогических работников колледжа, которые объединяются для психолого-педагогического сопровождения обучающихся и студентов. </a:t>
            </a:r>
            <a:endParaRPr lang="ru-RU" sz="20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1327</Words>
  <Application>Microsoft Office PowerPoint</Application>
  <PresentationFormat>Экран (4:3)</PresentationFormat>
  <Paragraphs>282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zaochka2</dc:creator>
  <cp:lastModifiedBy>zaochka2</cp:lastModifiedBy>
  <cp:revision>104</cp:revision>
  <dcterms:created xsi:type="dcterms:W3CDTF">2024-02-06T07:58:37Z</dcterms:created>
  <dcterms:modified xsi:type="dcterms:W3CDTF">2024-02-08T08:49:40Z</dcterms:modified>
</cp:coreProperties>
</file>